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8" r:id="rId3"/>
    <p:sldId id="274" r:id="rId4"/>
    <p:sldId id="275" r:id="rId5"/>
    <p:sldId id="276" r:id="rId6"/>
    <p:sldId id="277" r:id="rId7"/>
    <p:sldId id="278" r:id="rId8"/>
    <p:sldId id="279" r:id="rId9"/>
    <p:sldId id="280" r:id="rId10"/>
    <p:sldId id="281" r:id="rId11"/>
    <p:sldId id="282" r:id="rId12"/>
    <p:sldId id="283" r:id="rId13"/>
    <p:sldId id="284" r:id="rId14"/>
    <p:sldId id="285" r:id="rId15"/>
    <p:sldId id="289" r:id="rId16"/>
    <p:sldId id="288" r:id="rId17"/>
    <p:sldId id="290" r:id="rId18"/>
    <p:sldId id="272" r:id="rId19"/>
    <p:sldId id="273" r:id="rId20"/>
    <p:sldId id="286" r:id="rId21"/>
    <p:sldId id="287" r:id="rId22"/>
    <p:sldId id="268" r:id="rId23"/>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p:restoredTop sz="79252"/>
  </p:normalViewPr>
  <p:slideViewPr>
    <p:cSldViewPr snapToGrid="0">
      <p:cViewPr varScale="1">
        <p:scale>
          <a:sx n="100" d="100"/>
          <a:sy n="100" d="100"/>
        </p:scale>
        <p:origin x="15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A4F9DA-6955-4778-9772-F12B12F9B2C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97685D2-49A4-4418-9E12-F95B158DBC02}">
      <dgm:prSet/>
      <dgm:spPr/>
      <dgm:t>
        <a:bodyPr/>
        <a:lstStyle/>
        <a:p>
          <a:r>
            <a:rPr lang="en-GB" b="0" i="0"/>
            <a:t>Go to mentimeter</a:t>
          </a:r>
          <a:endParaRPr lang="en-US"/>
        </a:p>
      </dgm:t>
    </dgm:pt>
    <dgm:pt modelId="{318C9957-D5AC-4A8B-AF87-F6CC025F5729}" type="parTrans" cxnId="{19D35B89-0F0E-48BA-A7A9-30EE86FC6C6D}">
      <dgm:prSet/>
      <dgm:spPr/>
      <dgm:t>
        <a:bodyPr/>
        <a:lstStyle/>
        <a:p>
          <a:endParaRPr lang="en-US"/>
        </a:p>
      </dgm:t>
    </dgm:pt>
    <dgm:pt modelId="{39885C7F-DAAF-4536-A735-43A9C323C65A}" type="sibTrans" cxnId="{19D35B89-0F0E-48BA-A7A9-30EE86FC6C6D}">
      <dgm:prSet/>
      <dgm:spPr/>
      <dgm:t>
        <a:bodyPr/>
        <a:lstStyle/>
        <a:p>
          <a:endParaRPr lang="en-US"/>
        </a:p>
      </dgm:t>
    </dgm:pt>
    <dgm:pt modelId="{E7D896E6-82DA-4879-BC85-34C66346158F}">
      <dgm:prSet custT="1"/>
      <dgm:spPr/>
      <dgm:t>
        <a:bodyPr/>
        <a:lstStyle/>
        <a:p>
          <a:r>
            <a:rPr lang="en-GB" sz="3400" b="0" i="0" dirty="0"/>
            <a:t>The voting code </a:t>
          </a:r>
        </a:p>
        <a:p>
          <a:r>
            <a:rPr lang="en-FI" sz="4400" b="1" i="0" u="none" dirty="0"/>
            <a:t>4637 4742</a:t>
          </a:r>
          <a:r>
            <a:rPr lang="en-GB" sz="4400" b="0" i="0" dirty="0"/>
            <a:t> </a:t>
          </a:r>
          <a:endParaRPr lang="en-US" sz="4400" dirty="0"/>
        </a:p>
      </dgm:t>
    </dgm:pt>
    <dgm:pt modelId="{A77FF039-C73A-4215-95FA-A343DBD2EE31}" type="parTrans" cxnId="{7FADE3A9-4B8A-4C5F-B42C-CF207EF73D89}">
      <dgm:prSet/>
      <dgm:spPr/>
      <dgm:t>
        <a:bodyPr/>
        <a:lstStyle/>
        <a:p>
          <a:endParaRPr lang="en-US"/>
        </a:p>
      </dgm:t>
    </dgm:pt>
    <dgm:pt modelId="{A86AD7DE-E3B9-4DEC-BEAA-C1ADE5B05A1C}" type="sibTrans" cxnId="{7FADE3A9-4B8A-4C5F-B42C-CF207EF73D89}">
      <dgm:prSet/>
      <dgm:spPr/>
      <dgm:t>
        <a:bodyPr/>
        <a:lstStyle/>
        <a:p>
          <a:endParaRPr lang="en-US"/>
        </a:p>
      </dgm:t>
    </dgm:pt>
    <dgm:pt modelId="{B01D9343-B124-204B-8378-154849580302}" type="pres">
      <dgm:prSet presAssocID="{BFA4F9DA-6955-4778-9772-F12B12F9B2C2}" presName="diagram" presStyleCnt="0">
        <dgm:presLayoutVars>
          <dgm:dir/>
          <dgm:resizeHandles val="exact"/>
        </dgm:presLayoutVars>
      </dgm:prSet>
      <dgm:spPr/>
    </dgm:pt>
    <dgm:pt modelId="{5C833D44-9746-544D-A196-5EE79741794B}" type="pres">
      <dgm:prSet presAssocID="{297685D2-49A4-4418-9E12-F95B158DBC02}" presName="node" presStyleLbl="node1" presStyleIdx="0" presStyleCnt="2">
        <dgm:presLayoutVars>
          <dgm:bulletEnabled val="1"/>
        </dgm:presLayoutVars>
      </dgm:prSet>
      <dgm:spPr/>
    </dgm:pt>
    <dgm:pt modelId="{E0ACAD08-9248-8B40-9C5D-71E49605FBD0}" type="pres">
      <dgm:prSet presAssocID="{39885C7F-DAAF-4536-A735-43A9C323C65A}" presName="sibTrans" presStyleCnt="0"/>
      <dgm:spPr/>
    </dgm:pt>
    <dgm:pt modelId="{A5E36533-F3CF-AA4A-A59A-E820E1D432D1}" type="pres">
      <dgm:prSet presAssocID="{E7D896E6-82DA-4879-BC85-34C66346158F}" presName="node" presStyleLbl="node1" presStyleIdx="1" presStyleCnt="2">
        <dgm:presLayoutVars>
          <dgm:bulletEnabled val="1"/>
        </dgm:presLayoutVars>
      </dgm:prSet>
      <dgm:spPr/>
    </dgm:pt>
  </dgm:ptLst>
  <dgm:cxnLst>
    <dgm:cxn modelId="{19D35B89-0F0E-48BA-A7A9-30EE86FC6C6D}" srcId="{BFA4F9DA-6955-4778-9772-F12B12F9B2C2}" destId="{297685D2-49A4-4418-9E12-F95B158DBC02}" srcOrd="0" destOrd="0" parTransId="{318C9957-D5AC-4A8B-AF87-F6CC025F5729}" sibTransId="{39885C7F-DAAF-4536-A735-43A9C323C65A}"/>
    <dgm:cxn modelId="{7FADE3A9-4B8A-4C5F-B42C-CF207EF73D89}" srcId="{BFA4F9DA-6955-4778-9772-F12B12F9B2C2}" destId="{E7D896E6-82DA-4879-BC85-34C66346158F}" srcOrd="1" destOrd="0" parTransId="{A77FF039-C73A-4215-95FA-A343DBD2EE31}" sibTransId="{A86AD7DE-E3B9-4DEC-BEAA-C1ADE5B05A1C}"/>
    <dgm:cxn modelId="{35452DC3-829A-6C4C-AE8D-E0C5AE832686}" type="presOf" srcId="{297685D2-49A4-4418-9E12-F95B158DBC02}" destId="{5C833D44-9746-544D-A196-5EE79741794B}" srcOrd="0" destOrd="0" presId="urn:microsoft.com/office/officeart/2005/8/layout/default"/>
    <dgm:cxn modelId="{FEE53DD2-FD73-B149-BF0B-BD0AA2448C99}" type="presOf" srcId="{BFA4F9DA-6955-4778-9772-F12B12F9B2C2}" destId="{B01D9343-B124-204B-8378-154849580302}" srcOrd="0" destOrd="0" presId="urn:microsoft.com/office/officeart/2005/8/layout/default"/>
    <dgm:cxn modelId="{98DC03F7-070B-9E48-8AEE-363BF8CF3632}" type="presOf" srcId="{E7D896E6-82DA-4879-BC85-34C66346158F}" destId="{A5E36533-F3CF-AA4A-A59A-E820E1D432D1}" srcOrd="0" destOrd="0" presId="urn:microsoft.com/office/officeart/2005/8/layout/default"/>
    <dgm:cxn modelId="{BC907B1C-7ACC-124C-9699-39934725F713}" type="presParOf" srcId="{B01D9343-B124-204B-8378-154849580302}" destId="{5C833D44-9746-544D-A196-5EE79741794B}" srcOrd="0" destOrd="0" presId="urn:microsoft.com/office/officeart/2005/8/layout/default"/>
    <dgm:cxn modelId="{C79AA477-9B55-9840-AB06-ABBEC4F59DD5}" type="presParOf" srcId="{B01D9343-B124-204B-8378-154849580302}" destId="{E0ACAD08-9248-8B40-9C5D-71E49605FBD0}" srcOrd="1" destOrd="0" presId="urn:microsoft.com/office/officeart/2005/8/layout/default"/>
    <dgm:cxn modelId="{D531945C-EF44-0644-877C-C83471B81D20}" type="presParOf" srcId="{B01D9343-B124-204B-8378-154849580302}" destId="{A5E36533-F3CF-AA4A-A59A-E820E1D432D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33D44-9746-544D-A196-5EE79741794B}">
      <dsp:nvSpPr>
        <dsp:cNvPr id="0" name=""/>
        <dsp:cNvSpPr/>
      </dsp:nvSpPr>
      <dsp:spPr>
        <a:xfrm>
          <a:off x="804" y="952012"/>
          <a:ext cx="3135657" cy="18813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GB" sz="4500" b="0" i="0" kern="1200"/>
            <a:t>Go to mentimeter</a:t>
          </a:r>
          <a:endParaRPr lang="en-US" sz="4500" kern="1200"/>
        </a:p>
      </dsp:txBody>
      <dsp:txXfrm>
        <a:off x="804" y="952012"/>
        <a:ext cx="3135657" cy="1881394"/>
      </dsp:txXfrm>
    </dsp:sp>
    <dsp:sp modelId="{A5E36533-F3CF-AA4A-A59A-E820E1D432D1}">
      <dsp:nvSpPr>
        <dsp:cNvPr id="0" name=""/>
        <dsp:cNvSpPr/>
      </dsp:nvSpPr>
      <dsp:spPr>
        <a:xfrm>
          <a:off x="3450027" y="952012"/>
          <a:ext cx="3135657" cy="18813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0" i="0" kern="1200" dirty="0"/>
            <a:t>The voting code </a:t>
          </a:r>
        </a:p>
        <a:p>
          <a:pPr marL="0" lvl="0" indent="0" algn="ctr" defTabSz="1511300">
            <a:lnSpc>
              <a:spcPct val="90000"/>
            </a:lnSpc>
            <a:spcBef>
              <a:spcPct val="0"/>
            </a:spcBef>
            <a:spcAft>
              <a:spcPct val="35000"/>
            </a:spcAft>
            <a:buNone/>
          </a:pPr>
          <a:r>
            <a:rPr lang="en-FI" sz="4400" b="1" i="0" u="none" kern="1200" dirty="0"/>
            <a:t>4637 4742</a:t>
          </a:r>
          <a:r>
            <a:rPr lang="en-GB" sz="4400" b="0" i="0" kern="1200" dirty="0"/>
            <a:t> </a:t>
          </a:r>
          <a:endParaRPr lang="en-US" sz="4400" kern="1200" dirty="0"/>
        </a:p>
      </dsp:txBody>
      <dsp:txXfrm>
        <a:off x="3450027" y="952012"/>
        <a:ext cx="3135657" cy="18813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B2A0C-1EC2-7346-B592-D8E2365F94C9}" type="datetimeFigureOut">
              <a:rPr lang="en-FI" smtClean="0"/>
              <a:t>14.3.2023</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68E67-BD19-5D4D-A2DA-74474D3642EA}" type="slidenum">
              <a:rPr lang="en-FI" smtClean="0"/>
              <a:t>‹#›</a:t>
            </a:fld>
            <a:endParaRPr lang="en-FI"/>
          </a:p>
        </p:txBody>
      </p:sp>
    </p:spTree>
    <p:extLst>
      <p:ext uri="{BB962C8B-B14F-4D97-AF65-F5344CB8AC3E}">
        <p14:creationId xmlns:p14="http://schemas.microsoft.com/office/powerpoint/2010/main" val="3944992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functional-programming-in-scala/chapter-1/ch01fn0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vebook.manning.com/book/functional-programming-in-scala/chapter-1/ch01fn0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a:t>
            </a:fld>
            <a:endParaRPr lang="en-FI"/>
          </a:p>
        </p:txBody>
      </p:sp>
    </p:spTree>
    <p:extLst>
      <p:ext uri="{BB962C8B-B14F-4D97-AF65-F5344CB8AC3E}">
        <p14:creationId xmlns:p14="http://schemas.microsoft.com/office/powerpoint/2010/main" val="1572938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10</a:t>
            </a:fld>
            <a:endParaRPr lang="en-FI"/>
          </a:p>
        </p:txBody>
      </p:sp>
    </p:spTree>
    <p:extLst>
      <p:ext uri="{BB962C8B-B14F-4D97-AF65-F5344CB8AC3E}">
        <p14:creationId xmlns:p14="http://schemas.microsoft.com/office/powerpoint/2010/main" val="1937221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22222"/>
                </a:solidFill>
                <a:effectLst/>
                <a:latin typeface="Merriweather" pitchFamily="2" charset="77"/>
              </a:rPr>
              <a:t>A function has no observable effect on the execution of the program other than to compute a result given its inputs; we say that it has no side effects.</a:t>
            </a:r>
          </a:p>
          <a:p>
            <a:r>
              <a:rPr lang="en-GB" b="0" i="0" u="none" strike="noStrike" dirty="0">
                <a:solidFill>
                  <a:srgbClr val="222222"/>
                </a:solidFill>
                <a:effectLst/>
                <a:latin typeface="Merriweather" pitchFamily="2" charset="77"/>
              </a:rPr>
              <a:t>2. strings can’t be modified (are immutable). For any given string, the same length is always returned and nothing else occurs.</a:t>
            </a:r>
            <a:endParaRPr lang="en-FI" b="1" dirty="0"/>
          </a:p>
        </p:txBody>
      </p:sp>
      <p:sp>
        <p:nvSpPr>
          <p:cNvPr id="4" name="Slide Number Placeholder 3"/>
          <p:cNvSpPr>
            <a:spLocks noGrp="1"/>
          </p:cNvSpPr>
          <p:nvPr>
            <p:ph type="sldNum" sz="quarter" idx="5"/>
          </p:nvPr>
        </p:nvSpPr>
        <p:spPr/>
        <p:txBody>
          <a:bodyPr/>
          <a:lstStyle/>
          <a:p>
            <a:fld id="{E9968E67-BD19-5D4D-A2DA-74474D3642EA}" type="slidenum">
              <a:rPr lang="en-FI" smtClean="0"/>
              <a:t>11</a:t>
            </a:fld>
            <a:endParaRPr lang="en-FI"/>
          </a:p>
        </p:txBody>
      </p:sp>
    </p:spTree>
    <p:extLst>
      <p:ext uri="{BB962C8B-B14F-4D97-AF65-F5344CB8AC3E}">
        <p14:creationId xmlns:p14="http://schemas.microsoft.com/office/powerpoint/2010/main" val="105593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22222"/>
                </a:solidFill>
                <a:effectLst/>
                <a:latin typeface="Merriweather" pitchFamily="2" charset="77"/>
              </a:rPr>
              <a:t>This is all it means for an expression to be referentially transparent—in any program, the expression can be replaced by its result without changing the meaning of the program. </a:t>
            </a:r>
            <a:endParaRPr lang="en-FI" b="1" dirty="0"/>
          </a:p>
        </p:txBody>
      </p:sp>
      <p:sp>
        <p:nvSpPr>
          <p:cNvPr id="4" name="Slide Number Placeholder 3"/>
          <p:cNvSpPr>
            <a:spLocks noGrp="1"/>
          </p:cNvSpPr>
          <p:nvPr>
            <p:ph type="sldNum" sz="quarter" idx="5"/>
          </p:nvPr>
        </p:nvSpPr>
        <p:spPr/>
        <p:txBody>
          <a:bodyPr/>
          <a:lstStyle/>
          <a:p>
            <a:fld id="{E9968E67-BD19-5D4D-A2DA-74474D3642EA}" type="slidenum">
              <a:rPr lang="en-FI" smtClean="0"/>
              <a:t>12</a:t>
            </a:fld>
            <a:endParaRPr lang="en-FI"/>
          </a:p>
        </p:txBody>
      </p:sp>
    </p:spTree>
    <p:extLst>
      <p:ext uri="{BB962C8B-B14F-4D97-AF65-F5344CB8AC3E}">
        <p14:creationId xmlns:p14="http://schemas.microsoft.com/office/powerpoint/2010/main" val="381920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b="1" dirty="0"/>
          </a:p>
        </p:txBody>
      </p:sp>
      <p:sp>
        <p:nvSpPr>
          <p:cNvPr id="4" name="Slide Number Placeholder 3"/>
          <p:cNvSpPr>
            <a:spLocks noGrp="1"/>
          </p:cNvSpPr>
          <p:nvPr>
            <p:ph type="sldNum" sz="quarter" idx="5"/>
          </p:nvPr>
        </p:nvSpPr>
        <p:spPr/>
        <p:txBody>
          <a:bodyPr/>
          <a:lstStyle/>
          <a:p>
            <a:fld id="{E9968E67-BD19-5D4D-A2DA-74474D3642EA}" type="slidenum">
              <a:rPr lang="en-FI" smtClean="0"/>
              <a:t>13</a:t>
            </a:fld>
            <a:endParaRPr lang="en-FI"/>
          </a:p>
        </p:txBody>
      </p:sp>
    </p:spTree>
    <p:extLst>
      <p:ext uri="{BB962C8B-B14F-4D97-AF65-F5344CB8AC3E}">
        <p14:creationId xmlns:p14="http://schemas.microsoft.com/office/powerpoint/2010/main" val="16652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b="1" dirty="0"/>
          </a:p>
        </p:txBody>
      </p:sp>
      <p:sp>
        <p:nvSpPr>
          <p:cNvPr id="4" name="Slide Number Placeholder 3"/>
          <p:cNvSpPr>
            <a:spLocks noGrp="1"/>
          </p:cNvSpPr>
          <p:nvPr>
            <p:ph type="sldNum" sz="quarter" idx="5"/>
          </p:nvPr>
        </p:nvSpPr>
        <p:spPr/>
        <p:txBody>
          <a:bodyPr/>
          <a:lstStyle/>
          <a:p>
            <a:fld id="{E9968E67-BD19-5D4D-A2DA-74474D3642EA}" type="slidenum">
              <a:rPr lang="en-FI" smtClean="0"/>
              <a:t>14</a:t>
            </a:fld>
            <a:endParaRPr lang="en-FI"/>
          </a:p>
        </p:txBody>
      </p:sp>
    </p:spTree>
    <p:extLst>
      <p:ext uri="{BB962C8B-B14F-4D97-AF65-F5344CB8AC3E}">
        <p14:creationId xmlns:p14="http://schemas.microsoft.com/office/powerpoint/2010/main" val="1088702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b="1" dirty="0"/>
              <a:t>In java ad scala strings are immutable.</a:t>
            </a:r>
          </a:p>
          <a:p>
            <a:r>
              <a:rPr lang="en-GB" b="0" i="0" u="none" strike="noStrike" dirty="0">
                <a:solidFill>
                  <a:srgbClr val="222222"/>
                </a:solidFill>
                <a:effectLst/>
                <a:latin typeface="Merriweather" pitchFamily="2" charset="77"/>
              </a:rPr>
              <a:t>A </a:t>
            </a:r>
            <a:r>
              <a:rPr lang="en-GB" b="1" i="0" u="none" strike="noStrike" dirty="0">
                <a:solidFill>
                  <a:srgbClr val="222222"/>
                </a:solidFill>
                <a:effectLst/>
                <a:latin typeface="Merriweather" pitchFamily="2" charset="77"/>
              </a:rPr>
              <a:t>“modified” string is really a new string </a:t>
            </a:r>
            <a:r>
              <a:rPr lang="en-GB" b="0" i="0" u="none" strike="noStrike" dirty="0">
                <a:solidFill>
                  <a:srgbClr val="222222"/>
                </a:solidFill>
                <a:effectLst/>
                <a:latin typeface="Merriweather" pitchFamily="2" charset="77"/>
              </a:rPr>
              <a:t>and the </a:t>
            </a:r>
            <a:r>
              <a:rPr lang="en-GB" b="1" i="0" u="none" strike="noStrike" dirty="0">
                <a:solidFill>
                  <a:srgbClr val="222222"/>
                </a:solidFill>
                <a:effectLst/>
                <a:latin typeface="Merriweather" pitchFamily="2" charset="77"/>
              </a:rPr>
              <a:t>old</a:t>
            </a:r>
            <a:r>
              <a:rPr lang="en-GB" b="0" i="0" u="none" strike="noStrike" dirty="0">
                <a:solidFill>
                  <a:srgbClr val="222222"/>
                </a:solidFill>
                <a:effectLst/>
                <a:latin typeface="Merriweather" pitchFamily="2" charset="77"/>
              </a:rPr>
              <a:t> string </a:t>
            </a:r>
            <a:r>
              <a:rPr lang="en-GB" b="1" i="0" u="none" strike="noStrike" dirty="0">
                <a:solidFill>
                  <a:srgbClr val="222222"/>
                </a:solidFill>
                <a:effectLst/>
                <a:latin typeface="Merriweather" pitchFamily="2" charset="77"/>
              </a:rPr>
              <a:t>remains intact</a:t>
            </a:r>
            <a:r>
              <a:rPr lang="en-GB" b="0" i="0" u="none" strike="noStrike" dirty="0">
                <a:solidFill>
                  <a:srgbClr val="222222"/>
                </a:solidFill>
                <a:effectLst/>
                <a:latin typeface="Merriweather" pitchFamily="2" charset="77"/>
              </a:rPr>
              <a:t>.</a:t>
            </a:r>
          </a:p>
          <a:p>
            <a:endParaRPr lang="en-FI" b="1" dirty="0"/>
          </a:p>
        </p:txBody>
      </p:sp>
      <p:sp>
        <p:nvSpPr>
          <p:cNvPr id="4" name="Slide Number Placeholder 3"/>
          <p:cNvSpPr>
            <a:spLocks noGrp="1"/>
          </p:cNvSpPr>
          <p:nvPr>
            <p:ph type="sldNum" sz="quarter" idx="5"/>
          </p:nvPr>
        </p:nvSpPr>
        <p:spPr/>
        <p:txBody>
          <a:bodyPr/>
          <a:lstStyle/>
          <a:p>
            <a:fld id="{E9968E67-BD19-5D4D-A2DA-74474D3642EA}" type="slidenum">
              <a:rPr lang="en-FI" smtClean="0"/>
              <a:t>15</a:t>
            </a:fld>
            <a:endParaRPr lang="en-FI"/>
          </a:p>
        </p:txBody>
      </p:sp>
    </p:spTree>
    <p:extLst>
      <p:ext uri="{BB962C8B-B14F-4D97-AF65-F5344CB8AC3E}">
        <p14:creationId xmlns:p14="http://schemas.microsoft.com/office/powerpoint/2010/main" val="336091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u="none" strike="noStrike" dirty="0">
                <a:solidFill>
                  <a:srgbClr val="222222"/>
                </a:solidFill>
                <a:effectLst/>
                <a:latin typeface="Merriweather" pitchFamily="2" charset="77"/>
              </a:rPr>
              <a:t>This function operates on the </a:t>
            </a:r>
            <a:r>
              <a:rPr lang="en-GB" dirty="0"/>
              <a:t>StringBuilder</a:t>
            </a:r>
            <a:r>
              <a:rPr lang="en-GB" b="0" i="0" u="none" strike="noStrike" dirty="0">
                <a:solidFill>
                  <a:srgbClr val="222222"/>
                </a:solidFill>
                <a:effectLst/>
                <a:latin typeface="Merriweather" pitchFamily="2" charset="77"/>
              </a:rPr>
              <a:t> in place. The previous state of the </a:t>
            </a:r>
            <a:r>
              <a:rPr lang="en-GB" dirty="0"/>
              <a:t>StringBuilder</a:t>
            </a:r>
            <a:r>
              <a:rPr lang="en-GB" b="0" i="0" u="none" strike="noStrike" dirty="0">
                <a:solidFill>
                  <a:srgbClr val="222222"/>
                </a:solidFill>
                <a:effectLst/>
                <a:latin typeface="Merriweather" pitchFamily="2" charset="77"/>
              </a:rPr>
              <a:t> is destroyed after a call to </a:t>
            </a:r>
            <a:r>
              <a:rPr lang="en-GB" dirty="0"/>
              <a:t>append</a:t>
            </a:r>
            <a:r>
              <a:rPr lang="en-GB" b="0" i="0" u="none" strike="noStrike" dirty="0">
                <a:solidFill>
                  <a:srgbClr val="222222"/>
                </a:solidFill>
                <a:effectLst/>
                <a:latin typeface="Merriweather" pitchFamily="2" charset="77"/>
              </a:rPr>
              <a:t>.</a:t>
            </a:r>
          </a:p>
          <a:p>
            <a:pPr marL="228600" indent="-228600">
              <a:buAutoNum type="arabicPeriod"/>
            </a:pPr>
            <a:r>
              <a:rPr lang="en-GB" b="0" i="0" u="none" strike="noStrike" dirty="0">
                <a:solidFill>
                  <a:srgbClr val="222222"/>
                </a:solidFill>
                <a:effectLst/>
                <a:latin typeface="Merriweather" pitchFamily="2" charset="77"/>
              </a:rPr>
              <a:t>We, therefore, conclude that </a:t>
            </a:r>
            <a:r>
              <a:rPr lang="en-GB" b="1" dirty="0" err="1"/>
              <a:t>StringBuilder.append</a:t>
            </a:r>
            <a:r>
              <a:rPr lang="en-GB" b="1" i="0" u="none" strike="noStrike" dirty="0">
                <a:solidFill>
                  <a:srgbClr val="222222"/>
                </a:solidFill>
                <a:effectLst/>
                <a:latin typeface="Merriweather" pitchFamily="2" charset="77"/>
              </a:rPr>
              <a:t> is </a:t>
            </a:r>
            <a:r>
              <a:rPr lang="en-GB" b="1" i="1" u="none" strike="noStrike" dirty="0">
                <a:solidFill>
                  <a:srgbClr val="222222"/>
                </a:solidFill>
                <a:effectLst/>
                <a:latin typeface="Merriweather" pitchFamily="2" charset="77"/>
              </a:rPr>
              <a:t>not</a:t>
            </a:r>
            <a:r>
              <a:rPr lang="en-GB" b="1" i="0" u="none" strike="noStrike" dirty="0">
                <a:solidFill>
                  <a:srgbClr val="222222"/>
                </a:solidFill>
                <a:effectLst/>
                <a:latin typeface="Merriweather" pitchFamily="2" charset="77"/>
              </a:rPr>
              <a:t> a pure function. </a:t>
            </a:r>
            <a:r>
              <a:rPr lang="en-GB" b="0" i="0" u="none" strike="noStrike" dirty="0">
                <a:solidFill>
                  <a:srgbClr val="222222"/>
                </a:solidFill>
                <a:effectLst/>
                <a:latin typeface="Merriweather" pitchFamily="2" charset="77"/>
              </a:rPr>
              <a:t>What’s going on here is that although </a:t>
            </a:r>
            <a:r>
              <a:rPr lang="en-GB" dirty="0"/>
              <a:t>r1</a:t>
            </a:r>
            <a:r>
              <a:rPr lang="en-GB" b="0" i="0" u="none" strike="noStrike" dirty="0">
                <a:solidFill>
                  <a:srgbClr val="222222"/>
                </a:solidFill>
                <a:effectLst/>
                <a:latin typeface="Merriweather" pitchFamily="2" charset="77"/>
              </a:rPr>
              <a:t> and </a:t>
            </a:r>
            <a:r>
              <a:rPr lang="en-GB" dirty="0"/>
              <a:t>r2</a:t>
            </a:r>
            <a:r>
              <a:rPr lang="en-GB" b="0" i="0" u="none" strike="noStrike" dirty="0">
                <a:solidFill>
                  <a:srgbClr val="222222"/>
                </a:solidFill>
                <a:effectLst/>
                <a:latin typeface="Merriweather" pitchFamily="2" charset="77"/>
              </a:rPr>
              <a:t> look like they’re the same expression, they are in fact referencing two different values of the same </a:t>
            </a:r>
            <a:r>
              <a:rPr lang="en-GB" dirty="0"/>
              <a:t>StringBuilder</a:t>
            </a:r>
            <a:r>
              <a:rPr lang="en-GB" b="0" i="0" u="none" strike="noStrike" dirty="0">
                <a:solidFill>
                  <a:srgbClr val="222222"/>
                </a:solidFill>
                <a:effectLst/>
                <a:latin typeface="Merriweather" pitchFamily="2" charset="77"/>
              </a:rPr>
              <a:t>. </a:t>
            </a:r>
            <a:r>
              <a:rPr lang="en-GB" b="1" i="0" u="none" strike="noStrike" dirty="0">
                <a:solidFill>
                  <a:srgbClr val="222222"/>
                </a:solidFill>
                <a:effectLst/>
                <a:latin typeface="Merriweather" pitchFamily="2" charset="77"/>
              </a:rPr>
              <a:t>By the time </a:t>
            </a:r>
            <a:r>
              <a:rPr lang="en-GB" b="1" dirty="0"/>
              <a:t>r2</a:t>
            </a:r>
            <a:r>
              <a:rPr lang="en-GB" b="1" i="0" u="none" strike="noStrike" dirty="0">
                <a:solidFill>
                  <a:srgbClr val="222222"/>
                </a:solidFill>
                <a:effectLst/>
                <a:latin typeface="Merriweather" pitchFamily="2" charset="77"/>
              </a:rPr>
              <a:t> calls </a:t>
            </a:r>
            <a:r>
              <a:rPr lang="en-GB" b="1" dirty="0" err="1"/>
              <a:t>x.append</a:t>
            </a:r>
            <a:r>
              <a:rPr lang="en-GB" b="1" i="0" u="none" strike="noStrike" dirty="0">
                <a:solidFill>
                  <a:srgbClr val="222222"/>
                </a:solidFill>
                <a:effectLst/>
                <a:latin typeface="Merriweather" pitchFamily="2" charset="77"/>
              </a:rPr>
              <a:t>, </a:t>
            </a:r>
            <a:r>
              <a:rPr lang="en-GB" b="1" dirty="0"/>
              <a:t>r1</a:t>
            </a:r>
            <a:r>
              <a:rPr lang="en-GB" b="1" i="0" u="none" strike="noStrike" dirty="0">
                <a:solidFill>
                  <a:srgbClr val="222222"/>
                </a:solidFill>
                <a:effectLst/>
                <a:latin typeface="Merriweather" pitchFamily="2" charset="77"/>
              </a:rPr>
              <a:t> will have already mutated the object referenced by </a:t>
            </a:r>
            <a:r>
              <a:rPr lang="en-GB" b="1" dirty="0"/>
              <a:t>x</a:t>
            </a:r>
            <a:r>
              <a:rPr lang="en-GB" b="1" i="0" u="none" strike="noStrike" dirty="0">
                <a:solidFill>
                  <a:srgbClr val="222222"/>
                </a:solidFill>
                <a:effectLst/>
                <a:latin typeface="Merriweather" pitchFamily="2" charset="77"/>
              </a:rPr>
              <a:t>. </a:t>
            </a:r>
            <a:r>
              <a:rPr lang="en-GB" b="0" i="0" u="none" strike="noStrike" dirty="0">
                <a:solidFill>
                  <a:srgbClr val="222222"/>
                </a:solidFill>
                <a:effectLst/>
                <a:latin typeface="Merriweather" pitchFamily="2" charset="77"/>
              </a:rPr>
              <a:t>If this seems difficult to think about, that’s because it is. Side effects make reasoning about program </a:t>
            </a:r>
            <a:r>
              <a:rPr lang="en-GB" b="0" i="0" u="none" strike="noStrike" dirty="0" err="1">
                <a:solidFill>
                  <a:srgbClr val="222222"/>
                </a:solidFill>
                <a:effectLst/>
                <a:latin typeface="Merriweather" pitchFamily="2" charset="77"/>
              </a:rPr>
              <a:t>behavior</a:t>
            </a:r>
            <a:r>
              <a:rPr lang="en-GB" b="0" i="0" u="none" strike="noStrike" dirty="0">
                <a:solidFill>
                  <a:srgbClr val="222222"/>
                </a:solidFill>
                <a:effectLst/>
                <a:latin typeface="Merriweather" pitchFamily="2" charset="77"/>
              </a:rPr>
              <a:t> more difficult.</a:t>
            </a:r>
            <a:endParaRPr lang="en-FI" b="1" dirty="0"/>
          </a:p>
        </p:txBody>
      </p:sp>
      <p:sp>
        <p:nvSpPr>
          <p:cNvPr id="4" name="Slide Number Placeholder 3"/>
          <p:cNvSpPr>
            <a:spLocks noGrp="1"/>
          </p:cNvSpPr>
          <p:nvPr>
            <p:ph type="sldNum" sz="quarter" idx="5"/>
          </p:nvPr>
        </p:nvSpPr>
        <p:spPr/>
        <p:txBody>
          <a:bodyPr/>
          <a:lstStyle/>
          <a:p>
            <a:fld id="{E9968E67-BD19-5D4D-A2DA-74474D3642EA}" type="slidenum">
              <a:rPr lang="en-FI" smtClean="0"/>
              <a:t>16</a:t>
            </a:fld>
            <a:endParaRPr lang="en-FI"/>
          </a:p>
        </p:txBody>
      </p:sp>
    </p:spTree>
    <p:extLst>
      <p:ext uri="{BB962C8B-B14F-4D97-AF65-F5344CB8AC3E}">
        <p14:creationId xmlns:p14="http://schemas.microsoft.com/office/powerpoint/2010/main" val="123125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19</a:t>
            </a:fld>
            <a:endParaRPr lang="en-FI"/>
          </a:p>
        </p:txBody>
      </p:sp>
    </p:spTree>
    <p:extLst>
      <p:ext uri="{BB962C8B-B14F-4D97-AF65-F5344CB8AC3E}">
        <p14:creationId xmlns:p14="http://schemas.microsoft.com/office/powerpoint/2010/main" val="2530435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Times New Roman" panose="02020603050405020304" pitchFamily="18" charset="0"/>
              </a:rPr>
              <a:t>Scala is a new programming language developed by Martin </a:t>
            </a:r>
            <a:r>
              <a:rPr lang="en-GB" b="0" i="0" dirty="0" err="1">
                <a:effectLst/>
                <a:latin typeface="Times New Roman" panose="02020603050405020304" pitchFamily="18" charset="0"/>
              </a:rPr>
              <a:t>Odersky</a:t>
            </a:r>
            <a:r>
              <a:rPr lang="en-GB" b="0" i="0" dirty="0">
                <a:effectLst/>
                <a:latin typeface="Times New Roman" panose="02020603050405020304" pitchFamily="18" charset="0"/>
              </a:rPr>
              <a:t> and his </a:t>
            </a:r>
            <a:r>
              <a:rPr lang="en-GB" b="0" i="0" dirty="0" err="1">
                <a:effectLst/>
                <a:latin typeface="Times New Roman" panose="02020603050405020304" pitchFamily="18" charset="0"/>
              </a:rPr>
              <a:t>teamat</a:t>
            </a:r>
            <a:r>
              <a:rPr lang="en-GB" b="0" i="0" dirty="0">
                <a:effectLst/>
                <a:latin typeface="Times New Roman" panose="02020603050405020304" pitchFamily="18" charset="0"/>
              </a:rPr>
              <a:t> the EPFL (Ecole </a:t>
            </a:r>
            <a:r>
              <a:rPr lang="en-GB" b="0" i="0" dirty="0" err="1">
                <a:effectLst/>
                <a:latin typeface="Times New Roman" panose="02020603050405020304" pitchFamily="18" charset="0"/>
              </a:rPr>
              <a:t>Polythenique</a:t>
            </a:r>
            <a:r>
              <a:rPr lang="en-GB" b="0" i="0" dirty="0">
                <a:effectLst/>
                <a:latin typeface="Times New Roman" panose="02020603050405020304" pitchFamily="18" charset="0"/>
              </a:rPr>
              <a:t> </a:t>
            </a:r>
            <a:r>
              <a:rPr lang="en-GB" b="0" i="0" dirty="0" err="1">
                <a:effectLst/>
                <a:latin typeface="Times New Roman" panose="02020603050405020304" pitchFamily="18" charset="0"/>
              </a:rPr>
              <a:t>Fererale</a:t>
            </a:r>
            <a:r>
              <a:rPr lang="en-GB" b="0" i="0" dirty="0">
                <a:effectLst/>
                <a:latin typeface="Times New Roman" panose="02020603050405020304" pitchFamily="18" charset="0"/>
              </a:rPr>
              <a:t> de Lausanne, Lausanne, Switzerland) </a:t>
            </a:r>
            <a:r>
              <a:rPr lang="en-GB" b="0" i="0" dirty="0" err="1">
                <a:effectLst/>
                <a:latin typeface="Times New Roman" panose="02020603050405020304" pitchFamily="18" charset="0"/>
              </a:rPr>
              <a:t>andnow</a:t>
            </a:r>
            <a:r>
              <a:rPr lang="en-GB" b="0" i="0" dirty="0">
                <a:effectLst/>
                <a:latin typeface="Times New Roman" panose="02020603050405020304" pitchFamily="18" charset="0"/>
              </a:rPr>
              <a:t> supported by </a:t>
            </a:r>
            <a:r>
              <a:rPr lang="en-GB" b="0" i="0" dirty="0" err="1">
                <a:effectLst/>
                <a:latin typeface="Times New Roman" panose="02020603050405020304" pitchFamily="18" charset="0"/>
              </a:rPr>
              <a:t>Lightbend</a:t>
            </a:r>
            <a:r>
              <a:rPr lang="en-GB" b="0" i="0" dirty="0">
                <a:effectLst/>
                <a:latin typeface="Times New Roman" panose="02020603050405020304" pitchFamily="18" charset="0"/>
              </a:rPr>
              <a:t> Inc. (previously known as </a:t>
            </a:r>
            <a:r>
              <a:rPr lang="en-GB" b="0" i="0" dirty="0" err="1">
                <a:effectLst/>
                <a:latin typeface="Times New Roman" panose="02020603050405020304" pitchFamily="18" charset="0"/>
              </a:rPr>
              <a:t>Typesafe</a:t>
            </a:r>
            <a:r>
              <a:rPr lang="en-GB" b="0" i="0" dirty="0">
                <a:effectLst/>
                <a:latin typeface="Times New Roman" panose="02020603050405020304" pitchFamily="18" charset="0"/>
              </a:rPr>
              <a:t>).</a:t>
            </a:r>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21</a:t>
            </a:fld>
            <a:endParaRPr lang="en-FI"/>
          </a:p>
        </p:txBody>
      </p:sp>
    </p:spTree>
    <p:extLst>
      <p:ext uri="{BB962C8B-B14F-4D97-AF65-F5344CB8AC3E}">
        <p14:creationId xmlns:p14="http://schemas.microsoft.com/office/powerpoint/2010/main" val="1455393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2</a:t>
            </a:fld>
            <a:endParaRPr lang="en-FI"/>
          </a:p>
        </p:txBody>
      </p:sp>
    </p:spTree>
    <p:extLst>
      <p:ext uri="{BB962C8B-B14F-4D97-AF65-F5344CB8AC3E}">
        <p14:creationId xmlns:p14="http://schemas.microsoft.com/office/powerpoint/2010/main" val="224485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3</a:t>
            </a:fld>
            <a:endParaRPr lang="en-FI"/>
          </a:p>
        </p:txBody>
      </p:sp>
    </p:spTree>
    <p:extLst>
      <p:ext uri="{BB962C8B-B14F-4D97-AF65-F5344CB8AC3E}">
        <p14:creationId xmlns:p14="http://schemas.microsoft.com/office/powerpoint/2010/main" val="219225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FI" dirty="0"/>
          </a:p>
          <a:p>
            <a:pPr marL="228600" indent="-228600">
              <a:buAutoNum type="arabicPeriod"/>
            </a:pPr>
            <a:endParaRPr lang="en-FI" dirty="0"/>
          </a:p>
          <a:p>
            <a:pPr marL="228600" indent="-228600">
              <a:buAutoNum type="arabicPeriod"/>
            </a:pP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4</a:t>
            </a:fld>
            <a:endParaRPr lang="en-FI"/>
          </a:p>
        </p:txBody>
      </p:sp>
    </p:spTree>
    <p:extLst>
      <p:ext uri="{BB962C8B-B14F-4D97-AF65-F5344CB8AC3E}">
        <p14:creationId xmlns:p14="http://schemas.microsoft.com/office/powerpoint/2010/main" val="4179909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u="none" strike="noStrike" dirty="0">
                <a:solidFill>
                  <a:srgbClr val="222222"/>
                </a:solidFill>
                <a:effectLst/>
                <a:latin typeface="Merriweather" pitchFamily="2" charset="77"/>
              </a:rPr>
              <a:t>The statement </a:t>
            </a:r>
            <a:r>
              <a:rPr lang="en-GB" b="1" dirty="0" err="1"/>
              <a:t>cc.charge</a:t>
            </a:r>
            <a:r>
              <a:rPr lang="en-GB" b="1" dirty="0"/>
              <a:t>(</a:t>
            </a:r>
            <a:r>
              <a:rPr lang="en-GB" b="1" dirty="0" err="1"/>
              <a:t>cup.price</a:t>
            </a:r>
            <a:r>
              <a:rPr lang="en-GB" b="1" dirty="0"/>
              <a:t>)</a:t>
            </a:r>
            <a:r>
              <a:rPr lang="en-GB" b="0" i="0" u="none" strike="noStrike" dirty="0">
                <a:solidFill>
                  <a:srgbClr val="222222"/>
                </a:solidFill>
                <a:effectLst/>
                <a:latin typeface="Merriweather" pitchFamily="2" charset="77"/>
              </a:rPr>
              <a:t> is an example of a </a:t>
            </a:r>
            <a:r>
              <a:rPr lang="en-GB" b="1" i="0" u="none" strike="noStrike" dirty="0">
                <a:solidFill>
                  <a:srgbClr val="222222"/>
                </a:solidFill>
                <a:effectLst/>
                <a:latin typeface="Merriweather" pitchFamily="2" charset="77"/>
              </a:rPr>
              <a:t>side effect</a:t>
            </a:r>
            <a:r>
              <a:rPr lang="en-GB" b="0" i="0" u="none" strike="noStrike" dirty="0">
                <a:solidFill>
                  <a:srgbClr val="222222"/>
                </a:solidFill>
                <a:effectLst/>
                <a:latin typeface="Merriweather" pitchFamily="2" charset="77"/>
              </a:rPr>
              <a:t>. </a:t>
            </a:r>
          </a:p>
          <a:p>
            <a:pPr marL="228600" indent="-228600">
              <a:buAutoNum type="arabicPeriod"/>
            </a:pPr>
            <a:r>
              <a:rPr lang="en-GB" b="0" i="0" u="none" strike="noStrike" dirty="0">
                <a:solidFill>
                  <a:srgbClr val="222222"/>
                </a:solidFill>
                <a:effectLst/>
                <a:latin typeface="Merriweather" pitchFamily="2" charset="77"/>
              </a:rPr>
              <a:t>Charging a credit card involves some interaction with the outside world—suppose it requires contacting the credit card company via some web service, authorizing the transaction, charging the card, and (if successful) persisting some record of the transaction for later reference. </a:t>
            </a:r>
            <a:r>
              <a:rPr lang="en-GB" b="1" i="0" u="none" strike="noStrike" dirty="0">
                <a:solidFill>
                  <a:srgbClr val="222222"/>
                </a:solidFill>
                <a:effectLst/>
                <a:latin typeface="Merriweather" pitchFamily="2" charset="77"/>
              </a:rPr>
              <a:t>But our function merely returns a </a:t>
            </a:r>
            <a:r>
              <a:rPr lang="en-GB" b="1" dirty="0"/>
              <a:t>Coffee</a:t>
            </a:r>
            <a:r>
              <a:rPr lang="en-GB" b="1" i="0" u="none" strike="noStrike" dirty="0">
                <a:solidFill>
                  <a:srgbClr val="222222"/>
                </a:solidFill>
                <a:effectLst/>
                <a:latin typeface="Merriweather" pitchFamily="2" charset="77"/>
              </a:rPr>
              <a:t> and these other actions are happening </a:t>
            </a:r>
            <a:r>
              <a:rPr lang="en-GB" b="1" i="1" u="none" strike="noStrike" dirty="0">
                <a:solidFill>
                  <a:srgbClr val="222222"/>
                </a:solidFill>
                <a:effectLst/>
                <a:latin typeface="Merriweather" pitchFamily="2" charset="77"/>
              </a:rPr>
              <a:t>on the side</a:t>
            </a:r>
            <a:r>
              <a:rPr lang="en-GB" b="0" i="0" u="none" strike="noStrike" dirty="0">
                <a:solidFill>
                  <a:srgbClr val="222222"/>
                </a:solidFill>
                <a:effectLst/>
                <a:latin typeface="Merriweather" pitchFamily="2" charset="77"/>
              </a:rPr>
              <a:t>, hence the term “side effect.”</a:t>
            </a:r>
            <a:endParaRPr lang="en-FI" dirty="0"/>
          </a:p>
          <a:p>
            <a:endParaRPr lang="en-FI" dirty="0"/>
          </a:p>
        </p:txBody>
      </p:sp>
      <p:sp>
        <p:nvSpPr>
          <p:cNvPr id="4" name="Slide Number Placeholder 3"/>
          <p:cNvSpPr>
            <a:spLocks noGrp="1"/>
          </p:cNvSpPr>
          <p:nvPr>
            <p:ph type="sldNum" sz="quarter" idx="5"/>
          </p:nvPr>
        </p:nvSpPr>
        <p:spPr/>
        <p:txBody>
          <a:bodyPr/>
          <a:lstStyle/>
          <a:p>
            <a:fld id="{E9968E67-BD19-5D4D-A2DA-74474D3642EA}" type="slidenum">
              <a:rPr lang="en-FI" smtClean="0"/>
              <a:t>5</a:t>
            </a:fld>
            <a:endParaRPr lang="en-FI"/>
          </a:p>
        </p:txBody>
      </p:sp>
    </p:spTree>
    <p:extLst>
      <p:ext uri="{BB962C8B-B14F-4D97-AF65-F5344CB8AC3E}">
        <p14:creationId xmlns:p14="http://schemas.microsoft.com/office/powerpoint/2010/main" val="27665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u="none" strike="noStrike" dirty="0">
                <a:solidFill>
                  <a:srgbClr val="222222"/>
                </a:solidFill>
                <a:effectLst/>
                <a:latin typeface="Merriweather" pitchFamily="2" charset="77"/>
              </a:rPr>
              <a:t>We can make </a:t>
            </a:r>
            <a:r>
              <a:rPr lang="en-GB" b="1" i="0" u="none" strike="noStrike" dirty="0">
                <a:solidFill>
                  <a:srgbClr val="222222"/>
                </a:solidFill>
                <a:effectLst/>
                <a:latin typeface="Merriweather" pitchFamily="2" charset="77"/>
              </a:rPr>
              <a:t>the code more modular and testable by letting </a:t>
            </a:r>
            <a:r>
              <a:rPr lang="en-GB" b="1" dirty="0"/>
              <a:t>Credit-Card</a:t>
            </a:r>
            <a:r>
              <a:rPr lang="en-GB" b="1" i="0" u="none" strike="noStrike" dirty="0">
                <a:solidFill>
                  <a:srgbClr val="222222"/>
                </a:solidFill>
                <a:effectLst/>
                <a:latin typeface="Merriweather" pitchFamily="2" charset="77"/>
              </a:rPr>
              <a:t> be ignorant of these extra concerns </a:t>
            </a:r>
            <a:r>
              <a:rPr lang="en-GB" b="0" i="0" u="none" strike="noStrike" dirty="0">
                <a:solidFill>
                  <a:srgbClr val="222222"/>
                </a:solidFill>
                <a:effectLst/>
                <a:latin typeface="Merriweather" pitchFamily="2" charset="77"/>
              </a:rPr>
              <a:t>and passing a </a:t>
            </a:r>
            <a:r>
              <a:rPr lang="en-GB" dirty="0"/>
              <a:t>Payments</a:t>
            </a:r>
            <a:r>
              <a:rPr lang="en-GB" b="0" i="0" u="none" strike="noStrike" dirty="0">
                <a:solidFill>
                  <a:srgbClr val="222222"/>
                </a:solidFill>
                <a:effectLst/>
                <a:latin typeface="Merriweather" pitchFamily="2" charset="77"/>
              </a:rPr>
              <a:t> object into </a:t>
            </a:r>
            <a:r>
              <a:rPr lang="en-GB" dirty="0" err="1"/>
              <a:t>buyCoffee</a:t>
            </a:r>
            <a:r>
              <a:rPr lang="en-GB" b="0" i="0" u="none" strike="noStrike" dirty="0">
                <a:solidFill>
                  <a:srgbClr val="222222"/>
                </a:solidFill>
                <a:effectLst/>
                <a:latin typeface="Merriweather" pitchFamily="2" charset="77"/>
              </a:rPr>
              <a:t>.</a:t>
            </a:r>
            <a:endParaRPr lang="en-GB" b="0" i="0" u="none" strike="noStrike" dirty="0">
              <a:solidFill>
                <a:srgbClr val="555555"/>
              </a:solidFill>
              <a:effectLst/>
              <a:latin typeface="-apple-system"/>
            </a:endParaRPr>
          </a:p>
          <a:p>
            <a:pPr marL="228600" indent="-228600">
              <a:buAutoNum type="arabicPeriod"/>
            </a:pPr>
            <a:r>
              <a:rPr lang="en-GB" b="0" i="0" u="none" strike="noStrike" dirty="0">
                <a:solidFill>
                  <a:srgbClr val="555555"/>
                </a:solidFill>
                <a:effectLst/>
                <a:latin typeface="-apple-system"/>
              </a:rPr>
              <a:t>Though </a:t>
            </a:r>
            <a:r>
              <a:rPr lang="en-GB" b="1" i="0" u="none" strike="noStrike" dirty="0">
                <a:solidFill>
                  <a:srgbClr val="555555"/>
                </a:solidFill>
                <a:effectLst/>
                <a:latin typeface="-apple-system"/>
              </a:rPr>
              <a:t>side effects still occur when we call </a:t>
            </a:r>
            <a:r>
              <a:rPr lang="en-GB" b="1" i="0" u="none" strike="noStrike" dirty="0" err="1">
                <a:solidFill>
                  <a:srgbClr val="555555"/>
                </a:solidFill>
                <a:effectLst/>
                <a:latin typeface="-apple-system"/>
              </a:rPr>
              <a:t>p.charge</a:t>
            </a:r>
            <a:r>
              <a:rPr lang="en-GB" b="1" i="0" u="none" strike="noStrike" dirty="0">
                <a:solidFill>
                  <a:srgbClr val="555555"/>
                </a:solidFill>
                <a:effectLst/>
                <a:latin typeface="-apple-system"/>
              </a:rPr>
              <a:t>(cc, </a:t>
            </a:r>
            <a:r>
              <a:rPr lang="en-GB" b="1" i="0" u="none" strike="noStrike" dirty="0" err="1">
                <a:solidFill>
                  <a:srgbClr val="555555"/>
                </a:solidFill>
                <a:effectLst/>
                <a:latin typeface="-apple-system"/>
              </a:rPr>
              <a:t>cup.price</a:t>
            </a:r>
            <a:r>
              <a:rPr lang="en-GB" b="1" i="0" u="none" strike="noStrike" dirty="0">
                <a:solidFill>
                  <a:srgbClr val="555555"/>
                </a:solidFill>
                <a:effectLst/>
                <a:latin typeface="-apple-system"/>
              </a:rPr>
              <a:t>),</a:t>
            </a:r>
            <a:r>
              <a:rPr lang="en-GB" b="0" i="0" u="none" strike="noStrike" dirty="0">
                <a:solidFill>
                  <a:srgbClr val="555555"/>
                </a:solidFill>
                <a:effectLst/>
                <a:latin typeface="-apple-system"/>
              </a:rPr>
              <a:t> we have at least regained some testability.</a:t>
            </a:r>
          </a:p>
          <a:p>
            <a:pPr marL="228600" indent="-228600">
              <a:buAutoNum type="arabicPeriod"/>
            </a:pPr>
            <a:r>
              <a:rPr lang="en-GB" b="0" i="0" u="none" strike="noStrike" dirty="0">
                <a:solidFill>
                  <a:srgbClr val="555555"/>
                </a:solidFill>
                <a:effectLst/>
                <a:latin typeface="-apple-system"/>
              </a:rPr>
              <a:t>Payments can be an interface, and we can write a mock implementation of this interface that is suitable for testing.</a:t>
            </a:r>
          </a:p>
          <a:p>
            <a:pPr marL="228600" indent="-228600">
              <a:buAutoNum type="arabicPeriod"/>
            </a:pPr>
            <a:r>
              <a:rPr lang="en-GB" b="1" i="0" u="none" strike="noStrike" dirty="0">
                <a:solidFill>
                  <a:srgbClr val="222222"/>
                </a:solidFill>
                <a:effectLst/>
                <a:latin typeface="Merriweather" pitchFamily="2" charset="77"/>
              </a:rPr>
              <a:t>But that isn’t ideal either. </a:t>
            </a:r>
            <a:r>
              <a:rPr lang="en-GB" b="0" i="0" u="none" strike="noStrike" dirty="0">
                <a:solidFill>
                  <a:srgbClr val="222222"/>
                </a:solidFill>
                <a:effectLst/>
                <a:latin typeface="Merriweather" pitchFamily="2" charset="77"/>
              </a:rPr>
              <a:t>We’re forced to make </a:t>
            </a:r>
            <a:r>
              <a:rPr lang="en-GB" dirty="0"/>
              <a:t>Payments</a:t>
            </a:r>
            <a:r>
              <a:rPr lang="en-GB" b="0" i="0" u="none" strike="noStrike" dirty="0">
                <a:solidFill>
                  <a:srgbClr val="222222"/>
                </a:solidFill>
                <a:effectLst/>
                <a:latin typeface="Merriweather" pitchFamily="2" charset="77"/>
              </a:rPr>
              <a:t> an interface, when a concrete class may have been fine otherwise, and any mock implementation will be awkward to use. For example, it might contain some internal state that we’ll have to inspect after the call to </a:t>
            </a:r>
            <a:r>
              <a:rPr lang="en-GB" dirty="0"/>
              <a:t>buy-Coffee</a:t>
            </a:r>
            <a:r>
              <a:rPr lang="en-GB" b="0" i="0" u="none" strike="noStrike" dirty="0">
                <a:solidFill>
                  <a:srgbClr val="222222"/>
                </a:solidFill>
                <a:effectLst/>
                <a:latin typeface="Merriweather" pitchFamily="2" charset="77"/>
              </a:rPr>
              <a:t>, and our test will have to make sure this state has been appropriately modified (</a:t>
            </a:r>
            <a:r>
              <a:rPr lang="en-GB" b="0" i="1" u="none" strike="noStrike" dirty="0">
                <a:solidFill>
                  <a:srgbClr val="222222"/>
                </a:solidFill>
                <a:effectLst/>
                <a:latin typeface="Merriweather" pitchFamily="2" charset="77"/>
              </a:rPr>
              <a:t>mutated</a:t>
            </a:r>
            <a:r>
              <a:rPr lang="en-GB" b="0" i="0" u="none" strike="noStrike" dirty="0">
                <a:solidFill>
                  <a:srgbClr val="222222"/>
                </a:solidFill>
                <a:effectLst/>
                <a:latin typeface="Merriweather" pitchFamily="2" charset="77"/>
              </a:rPr>
              <a:t>) by the call to </a:t>
            </a:r>
            <a:r>
              <a:rPr lang="en-GB" dirty="0"/>
              <a:t>charge</a:t>
            </a:r>
            <a:r>
              <a:rPr lang="en-GB" b="0" i="0" u="none" strike="noStrike" dirty="0">
                <a:solidFill>
                  <a:srgbClr val="222222"/>
                </a:solidFill>
                <a:effectLst/>
                <a:latin typeface="Merriweather" pitchFamily="2" charset="77"/>
              </a:rPr>
              <a:t>. We can use a </a:t>
            </a:r>
            <a:r>
              <a:rPr lang="en-GB" b="0" i="1" u="none" strike="noStrike" dirty="0">
                <a:solidFill>
                  <a:srgbClr val="222222"/>
                </a:solidFill>
                <a:effectLst/>
                <a:latin typeface="Merriweather" pitchFamily="2" charset="77"/>
              </a:rPr>
              <a:t>mock framework</a:t>
            </a:r>
            <a:r>
              <a:rPr lang="en-GB" b="0" i="0" u="none" strike="noStrike" dirty="0">
                <a:solidFill>
                  <a:srgbClr val="222222"/>
                </a:solidFill>
                <a:effectLst/>
                <a:latin typeface="Merriweather" pitchFamily="2" charset="77"/>
              </a:rPr>
              <a:t> or similar to handle this detail for us, but this all feels like overkill </a:t>
            </a:r>
            <a:r>
              <a:rPr lang="en-GB" b="1" i="0" u="none" strike="noStrike" dirty="0">
                <a:solidFill>
                  <a:srgbClr val="222222"/>
                </a:solidFill>
                <a:effectLst/>
                <a:latin typeface="Merriweather" pitchFamily="2" charset="77"/>
              </a:rPr>
              <a:t>if we just want to test that </a:t>
            </a:r>
            <a:r>
              <a:rPr lang="en-GB" b="1" dirty="0" err="1"/>
              <a:t>buyCoffee</a:t>
            </a:r>
            <a:r>
              <a:rPr lang="en-GB" b="1" i="0" u="none" strike="noStrike" dirty="0">
                <a:solidFill>
                  <a:srgbClr val="222222"/>
                </a:solidFill>
                <a:effectLst/>
                <a:latin typeface="Merriweather" pitchFamily="2" charset="77"/>
              </a:rPr>
              <a:t> creates a charge equal to the price of a cup of coffee.</a:t>
            </a:r>
          </a:p>
          <a:p>
            <a:pPr marL="228600" indent="-228600">
              <a:buAutoNum type="arabicPeriod"/>
            </a:pPr>
            <a:r>
              <a:rPr lang="en-GB" b="0" i="0" u="none" strike="noStrike" dirty="0" err="1">
                <a:solidFill>
                  <a:srgbClr val="222222"/>
                </a:solidFill>
                <a:effectLst/>
                <a:latin typeface="Merriweather" pitchFamily="2" charset="77"/>
              </a:rPr>
              <a:t>Mutilple</a:t>
            </a:r>
            <a:r>
              <a:rPr lang="en-GB" b="0" i="0" u="none" strike="noStrike" dirty="0">
                <a:solidFill>
                  <a:srgbClr val="222222"/>
                </a:solidFill>
                <a:effectLst/>
                <a:latin typeface="Merriweather" pitchFamily="2" charset="77"/>
              </a:rPr>
              <a:t> coffee buying scenario We could write a whole new function, </a:t>
            </a:r>
            <a:r>
              <a:rPr lang="en-GB" dirty="0" err="1"/>
              <a:t>buyCoffees</a:t>
            </a:r>
            <a:r>
              <a:rPr lang="en-GB" b="0" i="0" u="none" strike="noStrike" dirty="0">
                <a:solidFill>
                  <a:srgbClr val="222222"/>
                </a:solidFill>
                <a:effectLst/>
                <a:latin typeface="Merriweather" pitchFamily="2" charset="77"/>
              </a:rPr>
              <a:t>, with special logic for batching up the charges.</a:t>
            </a:r>
            <a:r>
              <a:rPr lang="en-GB" b="0" i="0" u="none" strike="noStrike" baseline="30000" dirty="0">
                <a:solidFill>
                  <a:srgbClr val="222222"/>
                </a:solidFill>
                <a:effectLst/>
                <a:latin typeface="Merriweather" pitchFamily="2" charset="77"/>
              </a:rPr>
              <a:t>[</a:t>
            </a:r>
            <a:r>
              <a:rPr lang="en-GB" b="0" i="0" u="sng" strike="noStrike" baseline="30000" dirty="0">
                <a:solidFill>
                  <a:srgbClr val="2B44D1"/>
                </a:solidFill>
                <a:effectLst/>
                <a:latin typeface="Merriweather" pitchFamily="2" charset="77"/>
                <a:hlinkClick r:id="rId3"/>
              </a:rPr>
              <a:t>1</a:t>
            </a:r>
            <a:r>
              <a:rPr lang="en-GB" b="0" i="0" u="none" strike="noStrike" baseline="30000" dirty="0">
                <a:solidFill>
                  <a:srgbClr val="222222"/>
                </a:solidFill>
                <a:effectLst/>
                <a:latin typeface="Merriweather" pitchFamily="2" charset="77"/>
              </a:rPr>
              <a:t>]</a:t>
            </a:r>
            <a:r>
              <a:rPr lang="en-GB" b="0" i="0" u="none" strike="noStrike" dirty="0">
                <a:solidFill>
                  <a:srgbClr val="222222"/>
                </a:solidFill>
                <a:effectLst/>
                <a:latin typeface="Merriweather" pitchFamily="2" charset="77"/>
              </a:rPr>
              <a:t> Here, that might not be such a big deal, since the logic of </a:t>
            </a:r>
            <a:r>
              <a:rPr lang="en-GB" dirty="0" err="1"/>
              <a:t>buyCoffee</a:t>
            </a:r>
            <a:r>
              <a:rPr lang="en-GB" b="0" i="0" u="none" strike="noStrike" dirty="0">
                <a:solidFill>
                  <a:srgbClr val="222222"/>
                </a:solidFill>
                <a:effectLst/>
                <a:latin typeface="Merriweather" pitchFamily="2" charset="77"/>
              </a:rPr>
              <a:t> is so simple, but in other cases the logic we need to duplicate may be nontrivial</a:t>
            </a:r>
            <a:endParaRPr lang="en-FI" b="1" dirty="0"/>
          </a:p>
        </p:txBody>
      </p:sp>
      <p:sp>
        <p:nvSpPr>
          <p:cNvPr id="4" name="Slide Number Placeholder 3"/>
          <p:cNvSpPr>
            <a:spLocks noGrp="1"/>
          </p:cNvSpPr>
          <p:nvPr>
            <p:ph type="sldNum" sz="quarter" idx="5"/>
          </p:nvPr>
        </p:nvSpPr>
        <p:spPr/>
        <p:txBody>
          <a:bodyPr/>
          <a:lstStyle/>
          <a:p>
            <a:fld id="{E9968E67-BD19-5D4D-A2DA-74474D3642EA}" type="slidenum">
              <a:rPr lang="en-FI" smtClean="0"/>
              <a:t>6</a:t>
            </a:fld>
            <a:endParaRPr lang="en-FI"/>
          </a:p>
        </p:txBody>
      </p:sp>
    </p:spTree>
    <p:extLst>
      <p:ext uri="{BB962C8B-B14F-4D97-AF65-F5344CB8AC3E}">
        <p14:creationId xmlns:p14="http://schemas.microsoft.com/office/powerpoint/2010/main" val="65910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u="none" strike="noStrike" dirty="0">
                <a:solidFill>
                  <a:srgbClr val="222222"/>
                </a:solidFill>
                <a:effectLst/>
                <a:latin typeface="Merriweather" pitchFamily="2" charset="77"/>
              </a:rPr>
              <a:t>We could write a whole new function, </a:t>
            </a:r>
            <a:r>
              <a:rPr lang="en-GB" dirty="0" err="1"/>
              <a:t>buyCoffees</a:t>
            </a:r>
            <a:r>
              <a:rPr lang="en-GB" b="0" i="0" u="none" strike="noStrike" dirty="0">
                <a:solidFill>
                  <a:srgbClr val="222222"/>
                </a:solidFill>
                <a:effectLst/>
                <a:latin typeface="Merriweather" pitchFamily="2" charset="77"/>
              </a:rPr>
              <a:t>,</a:t>
            </a:r>
            <a:r>
              <a:rPr lang="en-GB" b="1" i="0" u="none" strike="noStrike" dirty="0">
                <a:solidFill>
                  <a:srgbClr val="222222"/>
                </a:solidFill>
                <a:effectLst/>
                <a:latin typeface="Merriweather" pitchFamily="2" charset="77"/>
              </a:rPr>
              <a:t> with special logic for batching up the charges.</a:t>
            </a:r>
            <a:r>
              <a:rPr lang="en-GB" b="1" i="0" u="none" strike="noStrike" baseline="30000" dirty="0">
                <a:solidFill>
                  <a:srgbClr val="222222"/>
                </a:solidFill>
                <a:effectLst/>
                <a:latin typeface="Merriweather" pitchFamily="2" charset="77"/>
              </a:rPr>
              <a:t>[</a:t>
            </a:r>
            <a:r>
              <a:rPr lang="en-GB" b="0" i="0" u="sng" strike="noStrike" baseline="30000" dirty="0">
                <a:solidFill>
                  <a:srgbClr val="2B44D1"/>
                </a:solidFill>
                <a:effectLst/>
                <a:latin typeface="Merriweather" pitchFamily="2" charset="77"/>
                <a:hlinkClick r:id="rId3"/>
              </a:rPr>
              <a:t>1</a:t>
            </a:r>
            <a:r>
              <a:rPr lang="en-GB" b="0" i="0" u="none" strike="noStrike" baseline="30000" dirty="0">
                <a:solidFill>
                  <a:srgbClr val="222222"/>
                </a:solidFill>
                <a:effectLst/>
                <a:latin typeface="Merriweather" pitchFamily="2" charset="77"/>
              </a:rPr>
              <a:t>]</a:t>
            </a:r>
            <a:r>
              <a:rPr lang="en-GB" b="0" i="0" u="none" strike="noStrike" dirty="0">
                <a:solidFill>
                  <a:srgbClr val="222222"/>
                </a:solidFill>
                <a:effectLst/>
                <a:latin typeface="Merriweather" pitchFamily="2" charset="77"/>
              </a:rPr>
              <a:t> Here, that might not be such a big deal, since the logic of </a:t>
            </a:r>
            <a:r>
              <a:rPr lang="en-GB" dirty="0" err="1"/>
              <a:t>buyCoffee</a:t>
            </a:r>
            <a:r>
              <a:rPr lang="en-GB" b="0" i="0" u="none" strike="noStrike" dirty="0">
                <a:solidFill>
                  <a:srgbClr val="222222"/>
                </a:solidFill>
                <a:effectLst/>
                <a:latin typeface="Merriweather" pitchFamily="2" charset="77"/>
              </a:rPr>
              <a:t> is so simple, </a:t>
            </a:r>
            <a:r>
              <a:rPr lang="en-GB" b="1" i="0" u="none" strike="noStrike" dirty="0">
                <a:solidFill>
                  <a:srgbClr val="222222"/>
                </a:solidFill>
                <a:effectLst/>
                <a:latin typeface="Merriweather" pitchFamily="2" charset="77"/>
              </a:rPr>
              <a:t>but in other cases the logic we need to duplicate may be nontrivial.</a:t>
            </a:r>
          </a:p>
          <a:p>
            <a:pPr marL="228600" indent="-228600">
              <a:buAutoNum type="arabicPeriod"/>
            </a:pPr>
            <a:r>
              <a:rPr lang="en-GB" b="0" i="0" u="none" strike="noStrike" dirty="0">
                <a:solidFill>
                  <a:srgbClr val="222222"/>
                </a:solidFill>
                <a:effectLst/>
                <a:latin typeface="Merriweather" pitchFamily="2" charset="77"/>
              </a:rPr>
              <a:t>A specialized </a:t>
            </a:r>
            <a:r>
              <a:rPr lang="en-GB" b="1" dirty="0" err="1"/>
              <a:t>BatchingPayments</a:t>
            </a:r>
            <a:r>
              <a:rPr lang="en-GB" b="1" i="0" u="none" strike="noStrike" dirty="0">
                <a:solidFill>
                  <a:srgbClr val="222222"/>
                </a:solidFill>
                <a:effectLst/>
                <a:latin typeface="Merriweather" pitchFamily="2" charset="77"/>
              </a:rPr>
              <a:t> </a:t>
            </a:r>
            <a:r>
              <a:rPr lang="en-GB" b="0" i="0" u="none" strike="noStrike" dirty="0">
                <a:solidFill>
                  <a:srgbClr val="222222"/>
                </a:solidFill>
                <a:effectLst/>
                <a:latin typeface="Merriweather" pitchFamily="2" charset="77"/>
              </a:rPr>
              <a:t>implementation of the </a:t>
            </a:r>
            <a:r>
              <a:rPr lang="en-GB" dirty="0"/>
              <a:t>Payments</a:t>
            </a:r>
            <a:r>
              <a:rPr lang="en-GB" b="0" i="0" u="none" strike="noStrike" dirty="0">
                <a:solidFill>
                  <a:srgbClr val="222222"/>
                </a:solidFill>
                <a:effectLst/>
                <a:latin typeface="Merriweather" pitchFamily="2" charset="77"/>
              </a:rPr>
              <a:t> interface, that batches successive charges to the same credit card. This gets complicated though. </a:t>
            </a:r>
            <a:r>
              <a:rPr lang="en-GB" b="1" i="0" u="none" strike="noStrike" dirty="0">
                <a:solidFill>
                  <a:srgbClr val="222222"/>
                </a:solidFill>
                <a:effectLst/>
                <a:latin typeface="Merriweather" pitchFamily="2" charset="77"/>
              </a:rPr>
              <a:t>But </a:t>
            </a:r>
            <a:r>
              <a:rPr lang="en-GB" b="0" i="0" u="none" strike="noStrike" dirty="0">
                <a:solidFill>
                  <a:srgbClr val="222222"/>
                </a:solidFill>
                <a:effectLst/>
                <a:latin typeface="Merriweather" pitchFamily="2" charset="77"/>
              </a:rPr>
              <a:t>how big the batch has to be? When to stop? Ans: Additional logic for closing the batch. </a:t>
            </a:r>
            <a:r>
              <a:rPr lang="en-GB" b="1" i="0" u="none" strike="noStrike" dirty="0">
                <a:solidFill>
                  <a:srgbClr val="222222"/>
                </a:solidFill>
                <a:effectLst/>
                <a:latin typeface="Merriweather" pitchFamily="2" charset="77"/>
              </a:rPr>
              <a:t>But, still, when it’s appropriate to do?</a:t>
            </a:r>
            <a:endParaRPr lang="en-FI" b="1" dirty="0"/>
          </a:p>
        </p:txBody>
      </p:sp>
      <p:sp>
        <p:nvSpPr>
          <p:cNvPr id="4" name="Slide Number Placeholder 3"/>
          <p:cNvSpPr>
            <a:spLocks noGrp="1"/>
          </p:cNvSpPr>
          <p:nvPr>
            <p:ph type="sldNum" sz="quarter" idx="5"/>
          </p:nvPr>
        </p:nvSpPr>
        <p:spPr/>
        <p:txBody>
          <a:bodyPr/>
          <a:lstStyle/>
          <a:p>
            <a:fld id="{E9968E67-BD19-5D4D-A2DA-74474D3642EA}" type="slidenum">
              <a:rPr lang="en-FI" smtClean="0"/>
              <a:t>7</a:t>
            </a:fld>
            <a:endParaRPr lang="en-FI"/>
          </a:p>
        </p:txBody>
      </p:sp>
    </p:spTree>
    <p:extLst>
      <p:ext uri="{BB962C8B-B14F-4D97-AF65-F5344CB8AC3E}">
        <p14:creationId xmlns:p14="http://schemas.microsoft.com/office/powerpoint/2010/main" val="578158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u="none" strike="noStrike" dirty="0">
                <a:solidFill>
                  <a:srgbClr val="222222"/>
                </a:solidFill>
                <a:effectLst/>
                <a:latin typeface="Merriweather" pitchFamily="2" charset="77"/>
              </a:rPr>
              <a:t>The functional solution is to eliminate side effects and have </a:t>
            </a:r>
            <a:r>
              <a:rPr lang="en-GB" dirty="0" err="1"/>
              <a:t>buyCoffee</a:t>
            </a:r>
            <a:r>
              <a:rPr lang="en-GB" b="0" i="0" u="none" strike="noStrike" dirty="0">
                <a:solidFill>
                  <a:srgbClr val="222222"/>
                </a:solidFill>
                <a:effectLst/>
                <a:latin typeface="Merriweather" pitchFamily="2" charset="77"/>
              </a:rPr>
              <a:t> </a:t>
            </a:r>
            <a:r>
              <a:rPr lang="en-GB" b="0" i="1" u="none" strike="noStrike" dirty="0">
                <a:solidFill>
                  <a:srgbClr val="222222"/>
                </a:solidFill>
                <a:effectLst/>
                <a:latin typeface="Merriweather" pitchFamily="2" charset="77"/>
              </a:rPr>
              <a:t>return the charge as a value</a:t>
            </a:r>
            <a:r>
              <a:rPr lang="en-GB" b="0" i="0" u="none" strike="noStrike" dirty="0">
                <a:solidFill>
                  <a:srgbClr val="222222"/>
                </a:solidFill>
                <a:effectLst/>
                <a:latin typeface="Merriweather" pitchFamily="2" charset="77"/>
              </a:rPr>
              <a:t> in addition to returning the </a:t>
            </a:r>
            <a:r>
              <a:rPr lang="en-GB" dirty="0"/>
              <a:t>Coffee</a:t>
            </a:r>
            <a:r>
              <a:rPr lang="en-GB" b="0" i="0" u="none" strike="noStrike" dirty="0">
                <a:solidFill>
                  <a:srgbClr val="222222"/>
                </a:solidFill>
                <a:effectLst/>
                <a:latin typeface="Merriweather" pitchFamily="2" charset="77"/>
              </a:rPr>
              <a:t>. The rest of the concerns will be handled else where.</a:t>
            </a:r>
          </a:p>
          <a:p>
            <a:pPr marL="228600" indent="-228600">
              <a:buAutoNum type="arabicPeriod"/>
            </a:pPr>
            <a:r>
              <a:rPr lang="en-GB" b="1" i="1" u="none" strike="noStrike" dirty="0">
                <a:solidFill>
                  <a:srgbClr val="222222"/>
                </a:solidFill>
                <a:effectLst/>
                <a:latin typeface="Merriweather" pitchFamily="2" charset="77"/>
              </a:rPr>
              <a:t>Charge</a:t>
            </a:r>
            <a:r>
              <a:rPr lang="en-GB" b="0" i="0" u="none" strike="noStrike" dirty="0">
                <a:solidFill>
                  <a:srgbClr val="222222"/>
                </a:solidFill>
                <a:effectLst/>
                <a:latin typeface="Merriweather" pitchFamily="2" charset="77"/>
              </a:rPr>
              <a:t> is a data type we just invented containing a </a:t>
            </a:r>
            <a:r>
              <a:rPr lang="en-GB" dirty="0" err="1"/>
              <a:t>CreditCard</a:t>
            </a:r>
            <a:r>
              <a:rPr lang="en-GB" b="0" i="0" u="none" strike="noStrike" dirty="0">
                <a:solidFill>
                  <a:srgbClr val="222222"/>
                </a:solidFill>
                <a:effectLst/>
                <a:latin typeface="Merriweather" pitchFamily="2" charset="77"/>
              </a:rPr>
              <a:t> and an </a:t>
            </a:r>
            <a:r>
              <a:rPr lang="en-GB" dirty="0"/>
              <a:t>amount</a:t>
            </a:r>
            <a:r>
              <a:rPr lang="en-GB" b="0" i="0" u="none" strike="noStrike" dirty="0">
                <a:solidFill>
                  <a:srgbClr val="222222"/>
                </a:solidFill>
                <a:effectLst/>
                <a:latin typeface="Merriweather" pitchFamily="2" charset="77"/>
              </a:rPr>
              <a:t>, equipped with a handy function, </a:t>
            </a:r>
            <a:r>
              <a:rPr lang="en-GB" dirty="0"/>
              <a:t>combine</a:t>
            </a:r>
            <a:r>
              <a:rPr lang="en-GB" b="0" i="0" u="none" strike="noStrike" dirty="0">
                <a:solidFill>
                  <a:srgbClr val="222222"/>
                </a:solidFill>
                <a:effectLst/>
                <a:latin typeface="Merriweather" pitchFamily="2" charset="77"/>
              </a:rPr>
              <a:t>, for combining charges with the same </a:t>
            </a:r>
            <a:r>
              <a:rPr lang="en-GB" dirty="0" err="1"/>
              <a:t>CreditCard</a:t>
            </a:r>
            <a:endParaRPr lang="en-FI" b="1" dirty="0"/>
          </a:p>
        </p:txBody>
      </p:sp>
      <p:sp>
        <p:nvSpPr>
          <p:cNvPr id="4" name="Slide Number Placeholder 3"/>
          <p:cNvSpPr>
            <a:spLocks noGrp="1"/>
          </p:cNvSpPr>
          <p:nvPr>
            <p:ph type="sldNum" sz="quarter" idx="5"/>
          </p:nvPr>
        </p:nvSpPr>
        <p:spPr/>
        <p:txBody>
          <a:bodyPr/>
          <a:lstStyle/>
          <a:p>
            <a:fld id="{E9968E67-BD19-5D4D-A2DA-74474D3642EA}" type="slidenum">
              <a:rPr lang="en-FI" smtClean="0"/>
              <a:t>8</a:t>
            </a:fld>
            <a:endParaRPr lang="en-FI"/>
          </a:p>
        </p:txBody>
      </p:sp>
    </p:spTree>
    <p:extLst>
      <p:ext uri="{BB962C8B-B14F-4D97-AF65-F5344CB8AC3E}">
        <p14:creationId xmlns:p14="http://schemas.microsoft.com/office/powerpoint/2010/main" val="3512322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FI" b="1" dirty="0"/>
              <a:t>Look how are we changing t</a:t>
            </a:r>
            <a:r>
              <a:rPr lang="en-GB" b="1" dirty="0"/>
              <a:t>he</a:t>
            </a:r>
            <a:r>
              <a:rPr lang="en-FI" b="1" dirty="0"/>
              <a:t> buyCoffee() to buy multiple cups of coffee.</a:t>
            </a:r>
          </a:p>
          <a:p>
            <a:pPr marL="228600" indent="-228600">
              <a:buAutoNum type="arabicPeriod"/>
            </a:pPr>
            <a:r>
              <a:rPr lang="en-GB" b="0" i="0" u="none" strike="noStrike" dirty="0">
                <a:solidFill>
                  <a:srgbClr val="222222"/>
                </a:solidFill>
                <a:effectLst/>
                <a:latin typeface="Merriweather" pitchFamily="2" charset="77"/>
              </a:rPr>
              <a:t>We’re now able to reuse </a:t>
            </a:r>
            <a:r>
              <a:rPr lang="en-GB" dirty="0" err="1"/>
              <a:t>buyCoffee</a:t>
            </a:r>
            <a:r>
              <a:rPr lang="en-GB" b="0" i="0" u="none" strike="noStrike" dirty="0">
                <a:solidFill>
                  <a:srgbClr val="222222"/>
                </a:solidFill>
                <a:effectLst/>
                <a:latin typeface="Merriweather" pitchFamily="2" charset="77"/>
              </a:rPr>
              <a:t> directly to define the </a:t>
            </a:r>
            <a:r>
              <a:rPr lang="en-GB" dirty="0" err="1"/>
              <a:t>buyCoffees</a:t>
            </a:r>
            <a:r>
              <a:rPr lang="en-GB" b="0" i="0" u="none" strike="noStrike" dirty="0">
                <a:solidFill>
                  <a:srgbClr val="222222"/>
                </a:solidFill>
                <a:effectLst/>
                <a:latin typeface="Merriweather" pitchFamily="2" charset="77"/>
              </a:rPr>
              <a:t> function, and both functions are trivially testable without having to define complicated mock implementations. We can still have a </a:t>
            </a:r>
            <a:r>
              <a:rPr lang="en-GB" dirty="0"/>
              <a:t>Payments</a:t>
            </a:r>
            <a:r>
              <a:rPr lang="en-GB" b="0" i="0" u="none" strike="noStrike" dirty="0">
                <a:solidFill>
                  <a:srgbClr val="222222"/>
                </a:solidFill>
                <a:effectLst/>
                <a:latin typeface="Merriweather" pitchFamily="2" charset="77"/>
              </a:rPr>
              <a:t> class for actually processing charges, of course, </a:t>
            </a:r>
            <a:r>
              <a:rPr lang="en-GB" b="1" i="0" u="none" strike="noStrike" dirty="0">
                <a:solidFill>
                  <a:srgbClr val="222222"/>
                </a:solidFill>
                <a:effectLst/>
                <a:latin typeface="Merriweather" pitchFamily="2" charset="77"/>
              </a:rPr>
              <a:t>but </a:t>
            </a:r>
            <a:r>
              <a:rPr lang="en-GB" b="1" dirty="0"/>
              <a:t>Café </a:t>
            </a:r>
            <a:r>
              <a:rPr lang="en-GB" b="1" i="0" u="none" strike="noStrike" dirty="0">
                <a:solidFill>
                  <a:srgbClr val="222222"/>
                </a:solidFill>
                <a:effectLst/>
                <a:latin typeface="Merriweather" pitchFamily="2" charset="77"/>
              </a:rPr>
              <a:t>doesn’t need to know about it. </a:t>
            </a:r>
          </a:p>
          <a:p>
            <a:pPr marL="228600" indent="-228600">
              <a:buAutoNum type="arabicPeriod"/>
            </a:pPr>
            <a:r>
              <a:rPr lang="en-GB" b="0" i="0" u="none" strike="noStrike" dirty="0">
                <a:solidFill>
                  <a:srgbClr val="222222"/>
                </a:solidFill>
                <a:effectLst/>
                <a:latin typeface="Merriweather" pitchFamily="2" charset="77"/>
              </a:rPr>
              <a:t>Making </a:t>
            </a:r>
            <a:r>
              <a:rPr lang="en-GB" b="1" dirty="0"/>
              <a:t>Charge</a:t>
            </a:r>
            <a:r>
              <a:rPr lang="en-GB" b="1" i="0" u="none" strike="noStrike" dirty="0">
                <a:solidFill>
                  <a:srgbClr val="222222"/>
                </a:solidFill>
                <a:effectLst/>
                <a:latin typeface="Merriweather" pitchFamily="2" charset="77"/>
              </a:rPr>
              <a:t> into a first-class value has other benefits:</a:t>
            </a:r>
            <a:r>
              <a:rPr lang="en-GB" b="0" i="0" u="none" strike="noStrike" dirty="0">
                <a:solidFill>
                  <a:srgbClr val="222222"/>
                </a:solidFill>
                <a:effectLst/>
                <a:latin typeface="Merriweather" pitchFamily="2" charset="77"/>
              </a:rPr>
              <a:t> we can </a:t>
            </a:r>
            <a:r>
              <a:rPr lang="en-GB" b="1" i="0" u="none" strike="noStrike" dirty="0">
                <a:solidFill>
                  <a:srgbClr val="222222"/>
                </a:solidFill>
                <a:effectLst/>
                <a:latin typeface="Merriweather" pitchFamily="2" charset="77"/>
              </a:rPr>
              <a:t>more </a:t>
            </a:r>
            <a:r>
              <a:rPr lang="en-GB" b="0" i="0" u="none" strike="noStrike" dirty="0">
                <a:solidFill>
                  <a:srgbClr val="222222"/>
                </a:solidFill>
                <a:effectLst/>
                <a:latin typeface="Merriweather" pitchFamily="2" charset="77"/>
              </a:rPr>
              <a:t>easily assemble </a:t>
            </a:r>
            <a:r>
              <a:rPr lang="en-GB" b="1" i="0" u="none" strike="noStrike" dirty="0">
                <a:solidFill>
                  <a:srgbClr val="222222"/>
                </a:solidFill>
                <a:effectLst/>
                <a:latin typeface="Merriweather" pitchFamily="2" charset="77"/>
              </a:rPr>
              <a:t>business logic for working with these charges</a:t>
            </a:r>
            <a:r>
              <a:rPr lang="en-GB" b="0" i="0" u="none" strike="noStrike" dirty="0">
                <a:solidFill>
                  <a:srgbClr val="222222"/>
                </a:solidFill>
                <a:effectLst/>
                <a:latin typeface="Merriweather" pitchFamily="2" charset="77"/>
              </a:rPr>
              <a:t>. </a:t>
            </a:r>
            <a:r>
              <a:rPr lang="en-GB" b="1" i="0" u="none" strike="noStrike" dirty="0">
                <a:solidFill>
                  <a:srgbClr val="222222"/>
                </a:solidFill>
                <a:effectLst/>
                <a:latin typeface="Merriweather" pitchFamily="2" charset="77"/>
              </a:rPr>
              <a:t>For example:</a:t>
            </a:r>
            <a:r>
              <a:rPr lang="en-GB" b="0" i="0" u="none" strike="noStrike" dirty="0">
                <a:solidFill>
                  <a:srgbClr val="222222"/>
                </a:solidFill>
                <a:effectLst/>
                <a:latin typeface="Merriweather" pitchFamily="2" charset="77"/>
              </a:rPr>
              <a:t> to handle the case of </a:t>
            </a:r>
            <a:r>
              <a:rPr lang="en-GB" b="1" i="0" u="none" strike="noStrike" dirty="0">
                <a:solidFill>
                  <a:srgbClr val="222222"/>
                </a:solidFill>
                <a:effectLst/>
                <a:latin typeface="Merriweather" pitchFamily="2" charset="77"/>
              </a:rPr>
              <a:t>occasional purchases</a:t>
            </a:r>
            <a:r>
              <a:rPr lang="en-GB" b="0" i="0" u="none" strike="noStrike" dirty="0">
                <a:solidFill>
                  <a:srgbClr val="222222"/>
                </a:solidFill>
                <a:effectLst/>
                <a:latin typeface="Merriweather" pitchFamily="2" charset="77"/>
              </a:rPr>
              <a:t>, but with a </a:t>
            </a:r>
            <a:r>
              <a:rPr lang="en-GB" b="1" i="0" u="none" strike="noStrike" dirty="0">
                <a:solidFill>
                  <a:srgbClr val="222222"/>
                </a:solidFill>
                <a:effectLst/>
                <a:latin typeface="Merriweather" pitchFamily="2" charset="77"/>
              </a:rPr>
              <a:t>one-time payment</a:t>
            </a:r>
            <a:r>
              <a:rPr lang="en-GB" b="0" i="0" u="none" strike="noStrike" dirty="0">
                <a:solidFill>
                  <a:srgbClr val="222222"/>
                </a:solidFill>
                <a:effectLst/>
                <a:latin typeface="Merriweather" pitchFamily="2" charset="77"/>
              </a:rPr>
              <a:t>.</a:t>
            </a:r>
            <a:endParaRPr lang="en-FI" b="1" i="0" u="none" strike="noStrike" dirty="0">
              <a:solidFill>
                <a:srgbClr val="222222"/>
              </a:solidFill>
              <a:effectLst/>
              <a:latin typeface="Merriweather" pitchFamily="2" charset="77"/>
            </a:endParaRPr>
          </a:p>
          <a:p>
            <a:pPr marL="228600" indent="-228600">
              <a:buAutoNum type="arabicPeriod"/>
            </a:pPr>
            <a:r>
              <a:rPr lang="en-GB" b="0" i="0" u="none" strike="noStrike" dirty="0">
                <a:solidFill>
                  <a:srgbClr val="222222"/>
                </a:solidFill>
                <a:effectLst/>
                <a:latin typeface="Merriweather" pitchFamily="2" charset="77"/>
              </a:rPr>
              <a:t>This is just a taste of why functional programming has the benefits claimed, and this example is intentionally simple. If the series of </a:t>
            </a:r>
            <a:r>
              <a:rPr lang="en-GB" b="0" i="0" u="none" strike="noStrike" dirty="0" err="1">
                <a:solidFill>
                  <a:srgbClr val="222222"/>
                </a:solidFill>
                <a:effectLst/>
                <a:latin typeface="Merriweather" pitchFamily="2" charset="77"/>
              </a:rPr>
              <a:t>refactorings</a:t>
            </a:r>
            <a:r>
              <a:rPr lang="en-GB" b="0" i="0" u="none" strike="noStrike" dirty="0">
                <a:solidFill>
                  <a:srgbClr val="222222"/>
                </a:solidFill>
                <a:effectLst/>
                <a:latin typeface="Merriweather" pitchFamily="2" charset="77"/>
              </a:rPr>
              <a:t> used here seems natural, obvious, unremarkable, or standard practice, that’s </a:t>
            </a:r>
            <a:r>
              <a:rPr lang="en-GB" b="0" i="1" u="none" strike="noStrike" dirty="0">
                <a:solidFill>
                  <a:srgbClr val="222222"/>
                </a:solidFill>
                <a:effectLst/>
                <a:latin typeface="Merriweather" pitchFamily="2" charset="77"/>
              </a:rPr>
              <a:t>good</a:t>
            </a:r>
            <a:r>
              <a:rPr lang="en-GB" b="0" i="0" u="none" strike="noStrike" dirty="0">
                <a:solidFill>
                  <a:srgbClr val="222222"/>
                </a:solidFill>
                <a:effectLst/>
                <a:latin typeface="Merriweather" pitchFamily="2" charset="77"/>
              </a:rPr>
              <a:t>.</a:t>
            </a:r>
          </a:p>
        </p:txBody>
      </p:sp>
      <p:sp>
        <p:nvSpPr>
          <p:cNvPr id="4" name="Slide Number Placeholder 3"/>
          <p:cNvSpPr>
            <a:spLocks noGrp="1"/>
          </p:cNvSpPr>
          <p:nvPr>
            <p:ph type="sldNum" sz="quarter" idx="5"/>
          </p:nvPr>
        </p:nvSpPr>
        <p:spPr/>
        <p:txBody>
          <a:bodyPr/>
          <a:lstStyle/>
          <a:p>
            <a:fld id="{E9968E67-BD19-5D4D-A2DA-74474D3642EA}" type="slidenum">
              <a:rPr lang="en-FI" smtClean="0"/>
              <a:t>9</a:t>
            </a:fld>
            <a:endParaRPr lang="en-FI"/>
          </a:p>
        </p:txBody>
      </p:sp>
    </p:spTree>
    <p:extLst>
      <p:ext uri="{BB962C8B-B14F-4D97-AF65-F5344CB8AC3E}">
        <p14:creationId xmlns:p14="http://schemas.microsoft.com/office/powerpoint/2010/main" val="253950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597A3-F7E6-5A67-98BD-57A02E0263C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I"/>
          </a:p>
        </p:txBody>
      </p:sp>
      <p:sp>
        <p:nvSpPr>
          <p:cNvPr id="3" name="Subtitle 2">
            <a:extLst>
              <a:ext uri="{FF2B5EF4-FFF2-40B4-BE49-F238E27FC236}">
                <a16:creationId xmlns:a16="http://schemas.microsoft.com/office/drawing/2014/main" id="{4DEEFCF7-4D88-543D-A1CA-89D52888B9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I"/>
          </a:p>
        </p:txBody>
      </p:sp>
      <p:sp>
        <p:nvSpPr>
          <p:cNvPr id="4" name="Date Placeholder 3">
            <a:extLst>
              <a:ext uri="{FF2B5EF4-FFF2-40B4-BE49-F238E27FC236}">
                <a16:creationId xmlns:a16="http://schemas.microsoft.com/office/drawing/2014/main" id="{9297C147-A330-2E87-F970-33038F56B4E0}"/>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5" name="Footer Placeholder 4">
            <a:extLst>
              <a:ext uri="{FF2B5EF4-FFF2-40B4-BE49-F238E27FC236}">
                <a16:creationId xmlns:a16="http://schemas.microsoft.com/office/drawing/2014/main" id="{3F8DEF33-43AE-692A-252D-ECE3C9B193CB}"/>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AD520E05-FD76-AF47-E3A5-503FD3AFE75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24810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2D4B-A0A3-AEA4-FB3E-1EF4D9A19BD5}"/>
              </a:ext>
            </a:extLst>
          </p:cNvPr>
          <p:cNvSpPr>
            <a:spLocks noGrp="1"/>
          </p:cNvSpPr>
          <p:nvPr>
            <p:ph type="title"/>
          </p:nvPr>
        </p:nvSpPr>
        <p:spPr/>
        <p:txBody>
          <a:bodyPr/>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C12CF014-0C64-E92E-A5FD-CAEAB55580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1747AC4D-3BB8-F0CA-9122-58C5C6BF1BB6}"/>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5" name="Footer Placeholder 4">
            <a:extLst>
              <a:ext uri="{FF2B5EF4-FFF2-40B4-BE49-F238E27FC236}">
                <a16:creationId xmlns:a16="http://schemas.microsoft.com/office/drawing/2014/main" id="{18EC9E65-C545-DCBD-3FD9-4A188A984AF2}"/>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28DB49F7-D96B-F6E3-1177-6EDFD417758A}"/>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82707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BBB10F-7DD3-B517-0510-8FA5B1243CB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15B2E35B-B759-D387-5BB4-0302B2C62C7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D9633A98-29F0-FD6F-EB3F-316005A45806}"/>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5" name="Footer Placeholder 4">
            <a:extLst>
              <a:ext uri="{FF2B5EF4-FFF2-40B4-BE49-F238E27FC236}">
                <a16:creationId xmlns:a16="http://schemas.microsoft.com/office/drawing/2014/main" id="{43239F6D-CF8E-F059-0077-331E06795E97}"/>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E1577B5A-606A-C91D-5BD7-A8D06321C23A}"/>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31894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7DC1-A217-4D79-CDDE-70053DAF8135}"/>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623485F3-0DD7-017C-0AB6-E222C72B299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B216B898-3AE7-F827-8CB0-70F1286F9116}"/>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5" name="Footer Placeholder 4">
            <a:extLst>
              <a:ext uri="{FF2B5EF4-FFF2-40B4-BE49-F238E27FC236}">
                <a16:creationId xmlns:a16="http://schemas.microsoft.com/office/drawing/2014/main" id="{DE1E5C15-D6A2-ED5E-12C6-50F8B69A6B55}"/>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1F7439C0-A7AD-D878-FF9C-80143F1239B9}"/>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63923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4FC1-D0D5-F369-BE9F-1F962048DC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I"/>
          </a:p>
        </p:txBody>
      </p:sp>
      <p:sp>
        <p:nvSpPr>
          <p:cNvPr id="3" name="Text Placeholder 2">
            <a:extLst>
              <a:ext uri="{FF2B5EF4-FFF2-40B4-BE49-F238E27FC236}">
                <a16:creationId xmlns:a16="http://schemas.microsoft.com/office/drawing/2014/main" id="{8F65EFB6-B4DB-4231-CF27-3685DA7C6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75B447E-634A-8922-637A-61D95EAB4FB1}"/>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5" name="Footer Placeholder 4">
            <a:extLst>
              <a:ext uri="{FF2B5EF4-FFF2-40B4-BE49-F238E27FC236}">
                <a16:creationId xmlns:a16="http://schemas.microsoft.com/office/drawing/2014/main" id="{12E601E0-E955-64A4-5D11-1C98F233B735}"/>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B3EA662E-9C8E-0F67-23C9-187F2FD9932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934904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85B5-A303-CA86-C224-161DB8CCD9CA}"/>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A9B6A858-FEA1-EE29-09E3-3015A5C52F4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Content Placeholder 3">
            <a:extLst>
              <a:ext uri="{FF2B5EF4-FFF2-40B4-BE49-F238E27FC236}">
                <a16:creationId xmlns:a16="http://schemas.microsoft.com/office/drawing/2014/main" id="{68894C53-BF7A-E631-CA6C-BB069A32E3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Date Placeholder 4">
            <a:extLst>
              <a:ext uri="{FF2B5EF4-FFF2-40B4-BE49-F238E27FC236}">
                <a16:creationId xmlns:a16="http://schemas.microsoft.com/office/drawing/2014/main" id="{BABCE0F4-6D4F-0675-2BC0-956D04A5836E}"/>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6" name="Footer Placeholder 5">
            <a:extLst>
              <a:ext uri="{FF2B5EF4-FFF2-40B4-BE49-F238E27FC236}">
                <a16:creationId xmlns:a16="http://schemas.microsoft.com/office/drawing/2014/main" id="{DE479A1E-6EEF-8AE0-E4E9-8BAF5E2406B1}"/>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313464C3-234F-B55C-B25D-4877DB24156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221229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60C0-8B3B-2C2E-2FF9-5366223FEB1D}"/>
              </a:ext>
            </a:extLst>
          </p:cNvPr>
          <p:cNvSpPr>
            <a:spLocks noGrp="1"/>
          </p:cNvSpPr>
          <p:nvPr>
            <p:ph type="title"/>
          </p:nvPr>
        </p:nvSpPr>
        <p:spPr>
          <a:xfrm>
            <a:off x="839788" y="365125"/>
            <a:ext cx="10515600" cy="1325563"/>
          </a:xfrm>
        </p:spPr>
        <p:txBody>
          <a:bodyPr/>
          <a:lstStyle/>
          <a:p>
            <a:r>
              <a:rPr lang="en-GB"/>
              <a:t>Click to edit Master title style</a:t>
            </a:r>
            <a:endParaRPr lang="en-FI"/>
          </a:p>
        </p:txBody>
      </p:sp>
      <p:sp>
        <p:nvSpPr>
          <p:cNvPr id="3" name="Text Placeholder 2">
            <a:extLst>
              <a:ext uri="{FF2B5EF4-FFF2-40B4-BE49-F238E27FC236}">
                <a16:creationId xmlns:a16="http://schemas.microsoft.com/office/drawing/2014/main" id="{14617AA8-B665-62AD-669E-4D582A1B9F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3C5C6A-3379-35BE-5F59-5F814E9F83D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Text Placeholder 4">
            <a:extLst>
              <a:ext uri="{FF2B5EF4-FFF2-40B4-BE49-F238E27FC236}">
                <a16:creationId xmlns:a16="http://schemas.microsoft.com/office/drawing/2014/main" id="{395178CB-AEFA-84FC-0032-2071827193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E7DC843-16F0-F830-E538-D19C09D5B16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7" name="Date Placeholder 6">
            <a:extLst>
              <a:ext uri="{FF2B5EF4-FFF2-40B4-BE49-F238E27FC236}">
                <a16:creationId xmlns:a16="http://schemas.microsoft.com/office/drawing/2014/main" id="{000EF2FB-6B79-19B4-F9DD-1EA8EC119D6C}"/>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8" name="Footer Placeholder 7">
            <a:extLst>
              <a:ext uri="{FF2B5EF4-FFF2-40B4-BE49-F238E27FC236}">
                <a16:creationId xmlns:a16="http://schemas.microsoft.com/office/drawing/2014/main" id="{DA1CEC7B-D065-E2A7-8AA9-2F47F9089819}"/>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6D470EFF-728A-D470-6DA2-3BABCF9FA919}"/>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06640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AC79-E3DD-622E-71A6-F5F74511686C}"/>
              </a:ext>
            </a:extLst>
          </p:cNvPr>
          <p:cNvSpPr>
            <a:spLocks noGrp="1"/>
          </p:cNvSpPr>
          <p:nvPr>
            <p:ph type="title"/>
          </p:nvPr>
        </p:nvSpPr>
        <p:spPr/>
        <p:txBody>
          <a:bodyPr/>
          <a:lstStyle/>
          <a:p>
            <a:r>
              <a:rPr lang="en-GB"/>
              <a:t>Click to edit Master title style</a:t>
            </a:r>
            <a:endParaRPr lang="en-FI"/>
          </a:p>
        </p:txBody>
      </p:sp>
      <p:sp>
        <p:nvSpPr>
          <p:cNvPr id="3" name="Date Placeholder 2">
            <a:extLst>
              <a:ext uri="{FF2B5EF4-FFF2-40B4-BE49-F238E27FC236}">
                <a16:creationId xmlns:a16="http://schemas.microsoft.com/office/drawing/2014/main" id="{8ED01946-1A96-B78E-2B42-74C2030DB378}"/>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4" name="Footer Placeholder 3">
            <a:extLst>
              <a:ext uri="{FF2B5EF4-FFF2-40B4-BE49-F238E27FC236}">
                <a16:creationId xmlns:a16="http://schemas.microsoft.com/office/drawing/2014/main" id="{3EF30BAD-FEEB-2DC3-3872-63FC8F1A6AF7}"/>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BBFB92AC-66BC-A5B3-AA95-D6B1831BF07C}"/>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73088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249BA-D296-3765-4688-6541C4074947}"/>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3" name="Footer Placeholder 2">
            <a:extLst>
              <a:ext uri="{FF2B5EF4-FFF2-40B4-BE49-F238E27FC236}">
                <a16:creationId xmlns:a16="http://schemas.microsoft.com/office/drawing/2014/main" id="{63FAFD9D-69CF-F8F4-4C53-14E9CD774263}"/>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6A431623-83B9-64ED-9296-ABCCC706841D}"/>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742934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C157-CE2C-1615-AD45-5D93098771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Content Placeholder 2">
            <a:extLst>
              <a:ext uri="{FF2B5EF4-FFF2-40B4-BE49-F238E27FC236}">
                <a16:creationId xmlns:a16="http://schemas.microsoft.com/office/drawing/2014/main" id="{2407E814-4BCB-731D-BD4B-044BA9173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Text Placeholder 3">
            <a:extLst>
              <a:ext uri="{FF2B5EF4-FFF2-40B4-BE49-F238E27FC236}">
                <a16:creationId xmlns:a16="http://schemas.microsoft.com/office/drawing/2014/main" id="{3BEDE50B-83F3-2704-FC9F-26CA82A91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6ADDC7-C9F0-5048-A40B-A887384763B5}"/>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6" name="Footer Placeholder 5">
            <a:extLst>
              <a:ext uri="{FF2B5EF4-FFF2-40B4-BE49-F238E27FC236}">
                <a16:creationId xmlns:a16="http://schemas.microsoft.com/office/drawing/2014/main" id="{4E165F2E-6200-3C1E-0EAE-DC94467289B4}"/>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2EE8919D-E873-844F-FA79-EF3497EAF297}"/>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2058978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B122-972C-4392-6C75-F8CC691CC1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Picture Placeholder 2">
            <a:extLst>
              <a:ext uri="{FF2B5EF4-FFF2-40B4-BE49-F238E27FC236}">
                <a16:creationId xmlns:a16="http://schemas.microsoft.com/office/drawing/2014/main" id="{3823F832-7E5F-847D-4AF6-CAE9989C5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339B2444-CBF0-1377-6653-BC6751E21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6F58C0C-32A2-BAC5-194E-913779332103}"/>
              </a:ext>
            </a:extLst>
          </p:cNvPr>
          <p:cNvSpPr>
            <a:spLocks noGrp="1"/>
          </p:cNvSpPr>
          <p:nvPr>
            <p:ph type="dt" sz="half" idx="10"/>
          </p:nvPr>
        </p:nvSpPr>
        <p:spPr/>
        <p:txBody>
          <a:bodyPr/>
          <a:lstStyle/>
          <a:p>
            <a:fld id="{1579146B-A831-874C-B3FC-2A7CFC27174E}" type="datetimeFigureOut">
              <a:rPr lang="en-FI" smtClean="0"/>
              <a:t>14.3.2023</a:t>
            </a:fld>
            <a:endParaRPr lang="en-FI"/>
          </a:p>
        </p:txBody>
      </p:sp>
      <p:sp>
        <p:nvSpPr>
          <p:cNvPr id="6" name="Footer Placeholder 5">
            <a:extLst>
              <a:ext uri="{FF2B5EF4-FFF2-40B4-BE49-F238E27FC236}">
                <a16:creationId xmlns:a16="http://schemas.microsoft.com/office/drawing/2014/main" id="{EE9863D0-5346-95C9-F6D8-F61FD3594169}"/>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8E75CD60-D63E-07A5-7B5D-19B4D375AAA4}"/>
              </a:ext>
            </a:extLst>
          </p:cNvPr>
          <p:cNvSpPr>
            <a:spLocks noGrp="1"/>
          </p:cNvSpPr>
          <p:nvPr>
            <p:ph type="sldNum" sz="quarter" idx="12"/>
          </p:nvPr>
        </p:nvSpPr>
        <p:spPr/>
        <p:txBody>
          <a:bodyPr/>
          <a:lstStyle/>
          <a:p>
            <a:fld id="{78BB6AB7-248B-E046-9402-D3FA2E81E31D}" type="slidenum">
              <a:rPr lang="en-FI" smtClean="0"/>
              <a:t>‹#›</a:t>
            </a:fld>
            <a:endParaRPr lang="en-FI"/>
          </a:p>
        </p:txBody>
      </p:sp>
    </p:spTree>
    <p:extLst>
      <p:ext uri="{BB962C8B-B14F-4D97-AF65-F5344CB8AC3E}">
        <p14:creationId xmlns:p14="http://schemas.microsoft.com/office/powerpoint/2010/main" val="350677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26BD78-A990-8E98-6753-B9CA3EE84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I"/>
          </a:p>
        </p:txBody>
      </p:sp>
      <p:sp>
        <p:nvSpPr>
          <p:cNvPr id="3" name="Text Placeholder 2">
            <a:extLst>
              <a:ext uri="{FF2B5EF4-FFF2-40B4-BE49-F238E27FC236}">
                <a16:creationId xmlns:a16="http://schemas.microsoft.com/office/drawing/2014/main" id="{89D65361-2ECE-B0A2-3689-70540D18F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90FF3703-C661-B3FF-BCB9-8D4432679D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9146B-A831-874C-B3FC-2A7CFC27174E}" type="datetimeFigureOut">
              <a:rPr lang="en-FI" smtClean="0"/>
              <a:t>14.3.2023</a:t>
            </a:fld>
            <a:endParaRPr lang="en-FI"/>
          </a:p>
        </p:txBody>
      </p:sp>
      <p:sp>
        <p:nvSpPr>
          <p:cNvPr id="5" name="Footer Placeholder 4">
            <a:extLst>
              <a:ext uri="{FF2B5EF4-FFF2-40B4-BE49-F238E27FC236}">
                <a16:creationId xmlns:a16="http://schemas.microsoft.com/office/drawing/2014/main" id="{BC1DBBF6-9188-72A2-7199-1E9BD412CF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a:extLst>
              <a:ext uri="{FF2B5EF4-FFF2-40B4-BE49-F238E27FC236}">
                <a16:creationId xmlns:a16="http://schemas.microsoft.com/office/drawing/2014/main" id="{CC2BEF2F-084E-0FDC-2DEA-A45E37A6D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BB6AB7-248B-E046-9402-D3FA2E81E31D}" type="slidenum">
              <a:rPr lang="en-FI" smtClean="0"/>
              <a:t>‹#›</a:t>
            </a:fld>
            <a:endParaRPr lang="en-FI"/>
          </a:p>
        </p:txBody>
      </p:sp>
    </p:spTree>
    <p:extLst>
      <p:ext uri="{BB962C8B-B14F-4D97-AF65-F5344CB8AC3E}">
        <p14:creationId xmlns:p14="http://schemas.microsoft.com/office/powerpoint/2010/main" val="312484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0B7582A1-1FA7-CA99-5EB6-FCB08EFEC134}"/>
              </a:ext>
            </a:extLst>
          </p:cNvPr>
          <p:cNvPicPr>
            <a:picLocks noChangeAspect="1"/>
          </p:cNvPicPr>
          <p:nvPr/>
        </p:nvPicPr>
        <p:blipFill rotWithShape="1">
          <a:blip r:embed="rId3">
            <a:alphaModFix amt="50000"/>
          </a:blip>
          <a:srcRect t="5382" b="10348"/>
          <a:stretch/>
        </p:blipFill>
        <p:spPr>
          <a:xfrm>
            <a:off x="20" y="1"/>
            <a:ext cx="12191980" cy="6857999"/>
          </a:xfrm>
          <a:prstGeom prst="rect">
            <a:avLst/>
          </a:prstGeom>
        </p:spPr>
      </p:pic>
      <p:sp>
        <p:nvSpPr>
          <p:cNvPr id="2" name="Title 1">
            <a:extLst>
              <a:ext uri="{FF2B5EF4-FFF2-40B4-BE49-F238E27FC236}">
                <a16:creationId xmlns:a16="http://schemas.microsoft.com/office/drawing/2014/main" id="{92056A20-722F-7D2F-78CF-0F3F8A8118CC}"/>
              </a:ext>
            </a:extLst>
          </p:cNvPr>
          <p:cNvSpPr>
            <a:spLocks noGrp="1"/>
          </p:cNvSpPr>
          <p:nvPr>
            <p:ph type="ctrTitle"/>
          </p:nvPr>
        </p:nvSpPr>
        <p:spPr>
          <a:xfrm>
            <a:off x="1524000" y="1122362"/>
            <a:ext cx="9144000" cy="2900518"/>
          </a:xfrm>
        </p:spPr>
        <p:txBody>
          <a:bodyPr>
            <a:normAutofit/>
          </a:bodyPr>
          <a:lstStyle/>
          <a:p>
            <a:r>
              <a:rPr lang="en-FI" sz="5100">
                <a:solidFill>
                  <a:srgbClr val="FFFFFF"/>
                </a:solidFill>
              </a:rPr>
              <a:t>Lecture 1</a:t>
            </a:r>
            <a:br>
              <a:rPr lang="en-FI" sz="5100">
                <a:solidFill>
                  <a:srgbClr val="FFFFFF"/>
                </a:solidFill>
              </a:rPr>
            </a:br>
            <a:r>
              <a:rPr lang="en-FI" sz="5100">
                <a:solidFill>
                  <a:srgbClr val="FFFFFF"/>
                </a:solidFill>
              </a:rPr>
              <a:t>Introduction to </a:t>
            </a:r>
            <a:br>
              <a:rPr lang="en-FI" sz="5100">
                <a:solidFill>
                  <a:srgbClr val="FFFFFF"/>
                </a:solidFill>
              </a:rPr>
            </a:br>
            <a:r>
              <a:rPr lang="en-FI" sz="5100">
                <a:solidFill>
                  <a:srgbClr val="FFFFFF"/>
                </a:solidFill>
              </a:rPr>
              <a:t>Functional Programming &amp;</a:t>
            </a:r>
            <a:br>
              <a:rPr lang="en-FI" sz="5100">
                <a:solidFill>
                  <a:srgbClr val="FFFFFF"/>
                </a:solidFill>
              </a:rPr>
            </a:br>
            <a:r>
              <a:rPr lang="en-FI" sz="5100">
                <a:solidFill>
                  <a:srgbClr val="FFFFFF"/>
                </a:solidFill>
              </a:rPr>
              <a:t>Scala</a:t>
            </a:r>
          </a:p>
        </p:txBody>
      </p:sp>
      <p:sp>
        <p:nvSpPr>
          <p:cNvPr id="3" name="Subtitle 2">
            <a:extLst>
              <a:ext uri="{FF2B5EF4-FFF2-40B4-BE49-F238E27FC236}">
                <a16:creationId xmlns:a16="http://schemas.microsoft.com/office/drawing/2014/main" id="{66B01CE4-1856-A1D6-19AB-31BC2C5A18E3}"/>
              </a:ext>
            </a:extLst>
          </p:cNvPr>
          <p:cNvSpPr>
            <a:spLocks noGrp="1"/>
          </p:cNvSpPr>
          <p:nvPr>
            <p:ph type="subTitle" idx="1"/>
          </p:nvPr>
        </p:nvSpPr>
        <p:spPr>
          <a:xfrm>
            <a:off x="1524000" y="4159404"/>
            <a:ext cx="9144000" cy="1098395"/>
          </a:xfrm>
        </p:spPr>
        <p:txBody>
          <a:bodyPr>
            <a:normAutofit/>
          </a:bodyPr>
          <a:lstStyle/>
          <a:p>
            <a:r>
              <a:rPr lang="en-FI" dirty="0">
                <a:solidFill>
                  <a:srgbClr val="FFFFFF"/>
                </a:solidFill>
              </a:rPr>
              <a:t>14.3.2023</a:t>
            </a:r>
          </a:p>
          <a:p>
            <a:r>
              <a:rPr lang="en-FI" dirty="0">
                <a:solidFill>
                  <a:srgbClr val="FFFFFF"/>
                </a:solidFill>
              </a:rPr>
              <a:t>Dr. Iflaah Salman</a:t>
            </a:r>
          </a:p>
        </p:txBody>
      </p:sp>
      <p:pic>
        <p:nvPicPr>
          <p:cNvPr id="4" name="Picture 3" descr="A picture containing text, clipart&#10;&#10;Description automatically generated">
            <a:extLst>
              <a:ext uri="{FF2B5EF4-FFF2-40B4-BE49-F238E27FC236}">
                <a16:creationId xmlns:a16="http://schemas.microsoft.com/office/drawing/2014/main" id="{6170FC0E-EBD1-7082-2308-13199DA95B74}"/>
              </a:ext>
            </a:extLst>
          </p:cNvPr>
          <p:cNvPicPr>
            <a:picLocks noChangeAspect="1"/>
          </p:cNvPicPr>
          <p:nvPr/>
        </p:nvPicPr>
        <p:blipFill>
          <a:blip r:embed="rId4"/>
          <a:stretch>
            <a:fillRect/>
          </a:stretch>
        </p:blipFill>
        <p:spPr>
          <a:xfrm>
            <a:off x="10287000" y="5991222"/>
            <a:ext cx="1905000" cy="800100"/>
          </a:xfrm>
          <a:prstGeom prst="rect">
            <a:avLst/>
          </a:prstGeom>
        </p:spPr>
      </p:pic>
    </p:spTree>
    <p:extLst>
      <p:ext uri="{BB962C8B-B14F-4D97-AF65-F5344CB8AC3E}">
        <p14:creationId xmlns:p14="http://schemas.microsoft.com/office/powerpoint/2010/main" val="316104022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Functional Programming</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38199" y="1825625"/>
            <a:ext cx="10597587" cy="4351338"/>
          </a:xfrm>
        </p:spPr>
        <p:txBody>
          <a:bodyPr>
            <a:normAutofit/>
          </a:bodyPr>
          <a:lstStyle/>
          <a:p>
            <a:pPr marL="457200" lvl="1" indent="0" algn="ctr">
              <a:buNone/>
            </a:pPr>
            <a:endParaRPr lang="en-FI" sz="2800" dirty="0"/>
          </a:p>
          <a:p>
            <a:pPr marL="457200" lvl="1" indent="0" algn="ctr">
              <a:buNone/>
            </a:pPr>
            <a:endParaRPr lang="en-FI" sz="2800" dirty="0"/>
          </a:p>
          <a:p>
            <a:pPr marL="457200" lvl="1" indent="0" algn="ctr">
              <a:buNone/>
            </a:pPr>
            <a:r>
              <a:rPr lang="en-FI" sz="3200" dirty="0"/>
              <a:t>“</a:t>
            </a:r>
            <a:r>
              <a:rPr lang="en-GB" sz="3200" b="0" i="0" u="none" strike="noStrike" dirty="0">
                <a:solidFill>
                  <a:srgbClr val="222222"/>
                </a:solidFill>
                <a:effectLst/>
              </a:rPr>
              <a:t>FP is </a:t>
            </a:r>
            <a:r>
              <a:rPr lang="en-GB" sz="3200" b="0" i="0" u="none" strike="noStrike" dirty="0">
                <a:solidFill>
                  <a:srgbClr val="C00000"/>
                </a:solidFill>
                <a:effectLst/>
              </a:rPr>
              <a:t>merely a discipline </a:t>
            </a:r>
            <a:r>
              <a:rPr lang="en-GB" sz="3200" b="0" i="0" u="none" strike="noStrike" dirty="0">
                <a:solidFill>
                  <a:srgbClr val="222222"/>
                </a:solidFill>
                <a:effectLst/>
              </a:rPr>
              <a:t>that takes what many consider a good idea to </a:t>
            </a:r>
            <a:r>
              <a:rPr lang="en-GB" sz="3200" b="0" i="0" u="none" strike="noStrike" dirty="0">
                <a:solidFill>
                  <a:srgbClr val="C00000"/>
                </a:solidFill>
                <a:effectLst/>
              </a:rPr>
              <a:t>its logical endpoint</a:t>
            </a:r>
            <a:r>
              <a:rPr lang="en-GB" sz="3200" b="0" i="0" u="none" strike="noStrike" dirty="0">
                <a:solidFill>
                  <a:srgbClr val="222222"/>
                </a:solidFill>
                <a:effectLst/>
              </a:rPr>
              <a:t>, applying the discipline even in situations where its applicability is less obvious</a:t>
            </a:r>
            <a:r>
              <a:rPr lang="en-FI" sz="3200" dirty="0"/>
              <a:t>.”</a:t>
            </a:r>
          </a:p>
          <a:p>
            <a:pPr marL="457200" lvl="1" indent="0">
              <a:buNone/>
            </a:pPr>
            <a:endParaRPr lang="en-FI" sz="2800" dirty="0"/>
          </a:p>
        </p:txBody>
      </p:sp>
      <p:pic>
        <p:nvPicPr>
          <p:cNvPr id="4" name="Picture 3" descr="A picture containing text, clipart&#10;&#10;Description automatically generated">
            <a:extLst>
              <a:ext uri="{FF2B5EF4-FFF2-40B4-BE49-F238E27FC236}">
                <a16:creationId xmlns:a16="http://schemas.microsoft.com/office/drawing/2014/main" id="{772334D0-E97D-AF65-A34E-192F134183A7}"/>
              </a:ext>
            </a:extLst>
          </p:cNvPr>
          <p:cNvPicPr>
            <a:picLocks noChangeAspect="1"/>
          </p:cNvPicPr>
          <p:nvPr/>
        </p:nvPicPr>
        <p:blipFill>
          <a:blip r:embed="rId3"/>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245754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A Pure Function</a:t>
            </a:r>
            <a:br>
              <a:rPr lang="en-FI" dirty="0"/>
            </a:br>
            <a:r>
              <a:rPr lang="en-FI" sz="3200" dirty="0"/>
              <a:t>is easier to reason about</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38199" y="1690688"/>
            <a:ext cx="10597587" cy="4976811"/>
          </a:xfrm>
        </p:spPr>
        <p:txBody>
          <a:bodyPr>
            <a:normAutofit/>
          </a:bodyPr>
          <a:lstStyle/>
          <a:p>
            <a:pPr marL="457200" lvl="1" indent="0">
              <a:buNone/>
            </a:pPr>
            <a:r>
              <a:rPr lang="en-GB" sz="2200" b="0" i="0" u="none" strike="noStrike" dirty="0">
                <a:solidFill>
                  <a:srgbClr val="222222"/>
                </a:solidFill>
                <a:effectLst/>
              </a:rPr>
              <a:t>A function </a:t>
            </a:r>
            <a:r>
              <a:rPr lang="en-GB" sz="2200" b="1" dirty="0"/>
              <a:t>f</a:t>
            </a:r>
            <a:r>
              <a:rPr lang="en-GB" sz="2200" b="0" i="0" u="none" strike="noStrike" dirty="0">
                <a:solidFill>
                  <a:srgbClr val="222222"/>
                </a:solidFill>
                <a:effectLst/>
              </a:rPr>
              <a:t> with input type </a:t>
            </a:r>
            <a:r>
              <a:rPr lang="en-GB" sz="2200" b="1" dirty="0"/>
              <a:t>A</a:t>
            </a:r>
            <a:r>
              <a:rPr lang="en-GB" sz="2200" b="0" i="0" u="none" strike="noStrike" dirty="0">
                <a:solidFill>
                  <a:srgbClr val="222222"/>
                </a:solidFill>
                <a:effectLst/>
              </a:rPr>
              <a:t> and output type </a:t>
            </a:r>
            <a:r>
              <a:rPr lang="en-GB" sz="2200" b="1" dirty="0"/>
              <a:t>B</a:t>
            </a:r>
            <a:r>
              <a:rPr lang="en-GB" sz="2200" b="0" i="0" u="none" strike="noStrike" dirty="0">
                <a:solidFill>
                  <a:srgbClr val="222222"/>
                </a:solidFill>
                <a:effectLst/>
              </a:rPr>
              <a:t> </a:t>
            </a:r>
          </a:p>
          <a:p>
            <a:pPr marL="457200" lvl="1" indent="0">
              <a:buNone/>
            </a:pPr>
            <a:r>
              <a:rPr lang="en-GB" sz="2200" b="0" i="0" u="none" strike="noStrike" dirty="0">
                <a:solidFill>
                  <a:srgbClr val="222222"/>
                </a:solidFill>
                <a:effectLst/>
              </a:rPr>
              <a:t>(written in Scala: </a:t>
            </a:r>
            <a:r>
              <a:rPr lang="en-GB" sz="2200" dirty="0"/>
              <a:t>A =&gt; B</a:t>
            </a:r>
            <a:r>
              <a:rPr lang="en-GB" sz="2200" b="0" i="0" u="none" strike="noStrike" dirty="0">
                <a:solidFill>
                  <a:srgbClr val="222222"/>
                </a:solidFill>
                <a:effectLst/>
              </a:rPr>
              <a:t>, pronounced “A to B” or “A arrow B”) </a:t>
            </a:r>
          </a:p>
          <a:p>
            <a:pPr marL="457200" lvl="1" indent="0">
              <a:buNone/>
            </a:pPr>
            <a:r>
              <a:rPr lang="en-GB" sz="2200" b="0" i="0" u="none" strike="noStrike" dirty="0">
                <a:solidFill>
                  <a:srgbClr val="222222"/>
                </a:solidFill>
                <a:effectLst/>
              </a:rPr>
              <a:t>is a computation that relates every value </a:t>
            </a:r>
            <a:r>
              <a:rPr lang="en-GB" sz="2200" b="1" dirty="0"/>
              <a:t>a</a:t>
            </a:r>
            <a:r>
              <a:rPr lang="en-GB" sz="2200" b="0" i="0" u="none" strike="noStrike" dirty="0">
                <a:solidFill>
                  <a:srgbClr val="222222"/>
                </a:solidFill>
                <a:effectLst/>
              </a:rPr>
              <a:t> of type </a:t>
            </a:r>
            <a:r>
              <a:rPr lang="en-GB" sz="2200" b="1" dirty="0"/>
              <a:t>A</a:t>
            </a:r>
            <a:r>
              <a:rPr lang="en-GB" sz="2200" b="0" i="0" u="none" strike="noStrike" dirty="0">
                <a:solidFill>
                  <a:srgbClr val="222222"/>
                </a:solidFill>
                <a:effectLst/>
              </a:rPr>
              <a:t> to exactly one value </a:t>
            </a:r>
            <a:r>
              <a:rPr lang="en-GB" sz="2200" b="1" dirty="0"/>
              <a:t>b</a:t>
            </a:r>
            <a:r>
              <a:rPr lang="en-GB" sz="2200" b="0" i="0" u="none" strike="noStrike" dirty="0">
                <a:solidFill>
                  <a:srgbClr val="222222"/>
                </a:solidFill>
                <a:effectLst/>
              </a:rPr>
              <a:t> of type </a:t>
            </a:r>
            <a:r>
              <a:rPr lang="en-GB" sz="2200" b="1" dirty="0"/>
              <a:t>B</a:t>
            </a:r>
            <a:r>
              <a:rPr lang="en-GB" sz="2200" b="0" i="0" u="none" strike="noStrike" dirty="0">
                <a:solidFill>
                  <a:srgbClr val="222222"/>
                </a:solidFill>
                <a:effectLst/>
              </a:rPr>
              <a:t> such that </a:t>
            </a:r>
            <a:r>
              <a:rPr lang="en-GB" sz="2200" b="1" dirty="0"/>
              <a:t>b</a:t>
            </a:r>
            <a:r>
              <a:rPr lang="en-GB" sz="2200" b="0" i="0" u="none" strike="noStrike" dirty="0">
                <a:solidFill>
                  <a:srgbClr val="222222"/>
                </a:solidFill>
                <a:effectLst/>
              </a:rPr>
              <a:t> is determined solely by the value of </a:t>
            </a:r>
            <a:r>
              <a:rPr lang="en-GB" sz="2200" b="1" dirty="0"/>
              <a:t>a</a:t>
            </a:r>
            <a:r>
              <a:rPr lang="en-GB" sz="2200" b="0" i="0" u="none" strike="noStrike" dirty="0">
                <a:solidFill>
                  <a:srgbClr val="222222"/>
                </a:solidFill>
                <a:effectLst/>
              </a:rPr>
              <a:t>. </a:t>
            </a:r>
          </a:p>
          <a:p>
            <a:pPr marL="457200" lvl="1" indent="0">
              <a:buNone/>
            </a:pPr>
            <a:r>
              <a:rPr lang="en-GB" sz="2200" b="0" i="0" u="none" strike="noStrike" dirty="0">
                <a:solidFill>
                  <a:srgbClr val="222222"/>
                </a:solidFill>
                <a:effectLst/>
              </a:rPr>
              <a:t>Any changing state of an internal or external process is irrelevant to computing the result </a:t>
            </a:r>
            <a:r>
              <a:rPr lang="en-GB" sz="2200" b="1" dirty="0"/>
              <a:t>f(a)</a:t>
            </a:r>
            <a:r>
              <a:rPr lang="en-GB" sz="2200" b="0" i="0" u="none" strike="noStrike" dirty="0">
                <a:solidFill>
                  <a:srgbClr val="222222"/>
                </a:solidFill>
                <a:effectLst/>
              </a:rPr>
              <a:t>.</a:t>
            </a:r>
          </a:p>
          <a:p>
            <a:pPr marL="457200" lvl="1" indent="0">
              <a:buNone/>
            </a:pPr>
            <a:r>
              <a:rPr lang="en-GB" sz="2200" b="1" dirty="0">
                <a:solidFill>
                  <a:srgbClr val="C00000"/>
                </a:solidFill>
              </a:rPr>
              <a:t>Example: </a:t>
            </a:r>
          </a:p>
          <a:p>
            <a:pPr marL="457200" lvl="1" indent="0">
              <a:buNone/>
            </a:pPr>
            <a:r>
              <a:rPr lang="en-GB" sz="2200" b="0" i="0" u="none" strike="noStrike" dirty="0">
                <a:solidFill>
                  <a:srgbClr val="222222"/>
                </a:solidFill>
                <a:effectLst/>
                <a:latin typeface="Merriweather" pitchFamily="2" charset="77"/>
              </a:rPr>
              <a:t> function:  </a:t>
            </a:r>
            <a:r>
              <a:rPr lang="en-GB" sz="2200" dirty="0" err="1"/>
              <a:t>intToString</a:t>
            </a:r>
            <a:r>
              <a:rPr lang="en-GB" sz="2200" b="0" i="0" u="none" strike="noStrike" dirty="0">
                <a:solidFill>
                  <a:srgbClr val="222222"/>
                </a:solidFill>
                <a:effectLst/>
                <a:latin typeface="Merriweather" pitchFamily="2" charset="77"/>
              </a:rPr>
              <a:t>  </a:t>
            </a:r>
          </a:p>
          <a:p>
            <a:pPr marL="457200" lvl="1" indent="0">
              <a:buNone/>
            </a:pPr>
            <a:r>
              <a:rPr lang="en-GB" sz="2200" dirty="0">
                <a:solidFill>
                  <a:srgbClr val="222222"/>
                </a:solidFill>
                <a:latin typeface="Merriweather" pitchFamily="2" charset="77"/>
              </a:rPr>
              <a:t>	</a:t>
            </a:r>
            <a:r>
              <a:rPr lang="en-GB" sz="2200" b="0" i="0" u="none" strike="noStrike" dirty="0">
                <a:solidFill>
                  <a:srgbClr val="222222"/>
                </a:solidFill>
                <a:effectLst/>
                <a:latin typeface="Merriweather" pitchFamily="2" charset="77"/>
              </a:rPr>
              <a:t>	 </a:t>
            </a:r>
            <a:r>
              <a:rPr lang="en-GB" sz="2200" dirty="0"/>
              <a:t>Int =&gt; String</a:t>
            </a:r>
          </a:p>
          <a:p>
            <a:pPr marL="457200" lvl="1" indent="0">
              <a:buNone/>
            </a:pPr>
            <a:r>
              <a:rPr lang="en-GB" sz="2200" dirty="0">
                <a:solidFill>
                  <a:srgbClr val="222222"/>
                </a:solidFill>
                <a:latin typeface="Merriweather" pitchFamily="2" charset="77"/>
              </a:rPr>
              <a:t>“</a:t>
            </a:r>
            <a:r>
              <a:rPr lang="en-GB" sz="2200" b="1" i="0" u="none" strike="noStrike" dirty="0">
                <a:solidFill>
                  <a:srgbClr val="222222"/>
                </a:solidFill>
                <a:effectLst/>
                <a:latin typeface="Merriweather" pitchFamily="2" charset="77"/>
              </a:rPr>
              <a:t>IF it really is a </a:t>
            </a:r>
            <a:r>
              <a:rPr lang="en-GB" sz="2200" b="1" i="1" u="none" strike="noStrike" dirty="0">
                <a:solidFill>
                  <a:srgbClr val="222222"/>
                </a:solidFill>
                <a:effectLst/>
                <a:latin typeface="Merriweather" pitchFamily="2" charset="77"/>
              </a:rPr>
              <a:t>function</a:t>
            </a:r>
            <a:r>
              <a:rPr lang="en-GB" sz="2200" b="1" i="0" u="none" strike="noStrike" dirty="0">
                <a:solidFill>
                  <a:srgbClr val="222222"/>
                </a:solidFill>
                <a:effectLst/>
                <a:latin typeface="Merriweather" pitchFamily="2" charset="77"/>
              </a:rPr>
              <a:t>, it will do nothing else!”</a:t>
            </a:r>
          </a:p>
          <a:p>
            <a:pPr marL="457200" lvl="1" indent="0">
              <a:buNone/>
            </a:pPr>
            <a:r>
              <a:rPr lang="fi-FI" sz="2200" dirty="0" err="1">
                <a:solidFill>
                  <a:srgbClr val="222222"/>
                </a:solidFill>
                <a:latin typeface="Merriweather" pitchFamily="2" charset="77"/>
              </a:rPr>
              <a:t>function</a:t>
            </a:r>
            <a:r>
              <a:rPr lang="en-FI" sz="2200" dirty="0">
                <a:solidFill>
                  <a:srgbClr val="222222"/>
                </a:solidFill>
                <a:latin typeface="Merriweather" pitchFamily="2" charset="77"/>
              </a:rPr>
              <a:t>:</a:t>
            </a:r>
            <a:r>
              <a:rPr lang="en-FI" sz="2200" dirty="0"/>
              <a:t> </a:t>
            </a:r>
            <a:r>
              <a:rPr lang="en-GB" sz="2200" dirty="0"/>
              <a:t>length</a:t>
            </a:r>
            <a:r>
              <a:rPr lang="en-GB" sz="2200" b="0" i="0" u="none" strike="noStrike" dirty="0">
                <a:solidFill>
                  <a:srgbClr val="222222"/>
                </a:solidFill>
                <a:effectLst/>
                <a:latin typeface="Merriweather" pitchFamily="2" charset="77"/>
              </a:rPr>
              <a:t> function of a </a:t>
            </a:r>
            <a:r>
              <a:rPr lang="en-GB" sz="2200" dirty="0"/>
              <a:t>String</a:t>
            </a:r>
            <a:r>
              <a:rPr lang="en-GB" sz="2200" b="0" i="0" u="none" strike="noStrike" dirty="0">
                <a:solidFill>
                  <a:srgbClr val="222222"/>
                </a:solidFill>
                <a:effectLst/>
                <a:latin typeface="Merriweather" pitchFamily="2" charset="77"/>
              </a:rPr>
              <a:t> in Java, Scala</a:t>
            </a:r>
          </a:p>
          <a:p>
            <a:pPr marL="457200" lvl="1" indent="0">
              <a:buNone/>
            </a:pPr>
            <a:r>
              <a:rPr lang="en-GB" sz="2200" b="0" i="0" u="none" strike="noStrike" dirty="0">
                <a:solidFill>
                  <a:srgbClr val="222222"/>
                </a:solidFill>
                <a:effectLst/>
                <a:latin typeface="Merriweather" pitchFamily="2" charset="77"/>
              </a:rPr>
              <a:t>Returns </a:t>
            </a:r>
            <a:r>
              <a:rPr lang="en-GB" sz="2200" b="0" i="0" u="none" strike="noStrike" dirty="0">
                <a:solidFill>
                  <a:srgbClr val="C00000"/>
                </a:solidFill>
                <a:effectLst/>
                <a:latin typeface="Merriweather" pitchFamily="2" charset="77"/>
              </a:rPr>
              <a:t>only</a:t>
            </a:r>
            <a:r>
              <a:rPr lang="en-GB" sz="2200" b="0" i="0" u="none" strike="noStrike" dirty="0">
                <a:solidFill>
                  <a:srgbClr val="222222"/>
                </a:solidFill>
                <a:effectLst/>
                <a:latin typeface="Merriweather" pitchFamily="2" charset="77"/>
              </a:rPr>
              <a:t> length; </a:t>
            </a:r>
            <a:r>
              <a:rPr lang="en-GB" sz="2200" b="0" i="0" u="none" strike="noStrike" dirty="0">
                <a:solidFill>
                  <a:srgbClr val="C00000"/>
                </a:solidFill>
                <a:effectLst/>
                <a:latin typeface="Merriweather" pitchFamily="2" charset="77"/>
              </a:rPr>
              <a:t>the same length is always returned</a:t>
            </a:r>
            <a:r>
              <a:rPr lang="en-GB" sz="2200" b="0" i="0" u="none" strike="noStrike" dirty="0">
                <a:solidFill>
                  <a:srgbClr val="222222"/>
                </a:solidFill>
                <a:effectLst/>
                <a:latin typeface="Merriweather" pitchFamily="2" charset="77"/>
              </a:rPr>
              <a:t>.</a:t>
            </a:r>
          </a:p>
          <a:p>
            <a:pPr marL="457200" lvl="1" indent="0">
              <a:buNone/>
            </a:pPr>
            <a:r>
              <a:rPr lang="en-GB" sz="2200" b="0" i="0" u="none" strike="noStrike" dirty="0">
                <a:effectLst/>
                <a:latin typeface="Merriweather" pitchFamily="2" charset="77"/>
              </a:rPr>
              <a:t>strings are not modified </a:t>
            </a:r>
            <a:r>
              <a:rPr lang="en-GB" sz="2200" b="0" i="0" u="none" strike="noStrike" dirty="0">
                <a:solidFill>
                  <a:srgbClr val="222222"/>
                </a:solidFill>
                <a:effectLst/>
                <a:latin typeface="Merriweather" pitchFamily="2" charset="77"/>
              </a:rPr>
              <a:t>(</a:t>
            </a:r>
            <a:r>
              <a:rPr lang="en-GB" sz="2200" b="0" i="1" u="none" strike="noStrike" dirty="0">
                <a:solidFill>
                  <a:srgbClr val="C00000"/>
                </a:solidFill>
                <a:effectLst/>
                <a:latin typeface="Merriweather" pitchFamily="2" charset="77"/>
              </a:rPr>
              <a:t>immutability</a:t>
            </a:r>
            <a:r>
              <a:rPr lang="en-GB" sz="2200" b="0" i="0" u="none" strike="noStrike" dirty="0">
                <a:solidFill>
                  <a:srgbClr val="222222"/>
                </a:solidFill>
                <a:effectLst/>
                <a:latin typeface="Merriweather" pitchFamily="2" charset="77"/>
              </a:rPr>
              <a:t>)</a:t>
            </a:r>
          </a:p>
          <a:p>
            <a:pPr marL="457200" lvl="1" indent="0">
              <a:buNone/>
            </a:pPr>
            <a:endParaRPr lang="en-FI" sz="2200" dirty="0"/>
          </a:p>
        </p:txBody>
      </p:sp>
      <p:pic>
        <p:nvPicPr>
          <p:cNvPr id="6" name="Picture 5" descr="A picture containing text, clipart&#10;&#10;Description automatically generated">
            <a:extLst>
              <a:ext uri="{FF2B5EF4-FFF2-40B4-BE49-F238E27FC236}">
                <a16:creationId xmlns:a16="http://schemas.microsoft.com/office/drawing/2014/main" id="{BCD9BE08-8D9E-3140-CCE5-A3B016247899}"/>
              </a:ext>
            </a:extLst>
          </p:cNvPr>
          <p:cNvPicPr>
            <a:picLocks noChangeAspect="1"/>
          </p:cNvPicPr>
          <p:nvPr/>
        </p:nvPicPr>
        <p:blipFill>
          <a:blip r:embed="rId3"/>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876237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Referential Transparency</a:t>
            </a:r>
            <a:br>
              <a:rPr lang="en-FI" dirty="0"/>
            </a:br>
            <a:r>
              <a:rPr lang="en-FI" sz="3200" dirty="0"/>
              <a:t>pure functions</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38199" y="1825625"/>
            <a:ext cx="10597587" cy="4351338"/>
          </a:xfrm>
        </p:spPr>
        <p:txBody>
          <a:bodyPr>
            <a:normAutofit/>
          </a:bodyPr>
          <a:lstStyle/>
          <a:p>
            <a:pPr marL="457200" lvl="1" indent="0">
              <a:buNone/>
            </a:pPr>
            <a:r>
              <a:rPr lang="en-GB" sz="2200" b="0" i="0" u="none" strike="noStrike" dirty="0">
                <a:solidFill>
                  <a:srgbClr val="222222"/>
                </a:solidFill>
                <a:effectLst/>
              </a:rPr>
              <a:t>Referential transparency (RT) is a property of </a:t>
            </a:r>
            <a:r>
              <a:rPr lang="en-GB" sz="2200" b="0" i="1" u="none" strike="noStrike" dirty="0">
                <a:solidFill>
                  <a:srgbClr val="222222"/>
                </a:solidFill>
                <a:effectLst/>
              </a:rPr>
              <a:t>expressions</a:t>
            </a:r>
            <a:r>
              <a:rPr lang="en-GB" sz="2200" b="0" i="0" u="none" strike="noStrike" dirty="0">
                <a:solidFill>
                  <a:srgbClr val="222222"/>
                </a:solidFill>
                <a:effectLst/>
              </a:rPr>
              <a:t> and not just functions. </a:t>
            </a:r>
            <a:endParaRPr lang="en-FI" sz="2200" dirty="0"/>
          </a:p>
          <a:p>
            <a:pPr marL="457200" lvl="1" indent="0">
              <a:buNone/>
            </a:pPr>
            <a:r>
              <a:rPr lang="en-FI" sz="2200" dirty="0"/>
              <a:t>2 + 3 = 5</a:t>
            </a:r>
          </a:p>
          <a:p>
            <a:pPr marL="457200" lvl="1" indent="0">
              <a:buNone/>
            </a:pPr>
            <a:r>
              <a:rPr lang="en-FI" sz="2200" dirty="0"/>
              <a:t>2, 3 are expressions; + is the pure function. This has </a:t>
            </a:r>
            <a:r>
              <a:rPr lang="en-FI" sz="2200" i="1" dirty="0"/>
              <a:t>no side effects</a:t>
            </a:r>
            <a:r>
              <a:rPr lang="en-FI" sz="2200" dirty="0"/>
              <a:t>.</a:t>
            </a:r>
          </a:p>
          <a:p>
            <a:pPr marL="457200" lvl="1" indent="0">
              <a:buNone/>
            </a:pPr>
            <a:r>
              <a:rPr lang="fi-FI" sz="2200" dirty="0" err="1"/>
              <a:t>The</a:t>
            </a:r>
            <a:r>
              <a:rPr lang="fi-FI" sz="2200" dirty="0"/>
              <a:t> </a:t>
            </a:r>
            <a:r>
              <a:rPr lang="fi-FI" sz="2200" dirty="0" err="1"/>
              <a:t>answer</a:t>
            </a:r>
            <a:r>
              <a:rPr lang="en-FI" sz="2200" dirty="0"/>
              <a:t> is always 5 OR always evaluates to 5.</a:t>
            </a:r>
          </a:p>
          <a:p>
            <a:pPr marL="457200" lvl="1" indent="0">
              <a:buNone/>
            </a:pPr>
            <a:r>
              <a:rPr lang="en-GB" sz="2200" dirty="0"/>
              <a:t>I</a:t>
            </a:r>
            <a:r>
              <a:rPr lang="en-FI" sz="2200" dirty="0"/>
              <a:t>f in a program we replace 2 + 3 with 5, no behaviour or meaning will ch</a:t>
            </a:r>
            <a:r>
              <a:rPr lang="en-GB" sz="2200" dirty="0"/>
              <a:t>an</a:t>
            </a:r>
            <a:r>
              <a:rPr lang="en-FI" sz="2200" dirty="0"/>
              <a:t>ge.</a:t>
            </a:r>
          </a:p>
          <a:p>
            <a:pPr marL="457200" lvl="1" indent="0">
              <a:buNone/>
            </a:pPr>
            <a:endParaRPr lang="en-FI" sz="2200" dirty="0"/>
          </a:p>
          <a:p>
            <a:pPr marL="457200" lvl="1" indent="0" algn="ctr">
              <a:buNone/>
            </a:pPr>
            <a:r>
              <a:rPr lang="en-FI" sz="2200" dirty="0"/>
              <a:t>“</a:t>
            </a:r>
            <a:r>
              <a:rPr lang="en-GB" sz="2200" dirty="0">
                <a:solidFill>
                  <a:srgbClr val="222222"/>
                </a:solidFill>
                <a:latin typeface="Merriweather" pitchFamily="2" charset="77"/>
              </a:rPr>
              <a:t>A</a:t>
            </a:r>
            <a:r>
              <a:rPr lang="en-GB" sz="2200" b="0" i="0" u="none" strike="noStrike" dirty="0">
                <a:solidFill>
                  <a:srgbClr val="222222"/>
                </a:solidFill>
                <a:effectLst/>
                <a:latin typeface="Merriweather" pitchFamily="2" charset="77"/>
              </a:rPr>
              <a:t> function is </a:t>
            </a:r>
            <a:r>
              <a:rPr lang="en-GB" sz="2200" b="0" i="1" u="none" strike="noStrike" dirty="0">
                <a:solidFill>
                  <a:srgbClr val="222222"/>
                </a:solidFill>
                <a:effectLst/>
                <a:latin typeface="Merriweather" pitchFamily="2" charset="77"/>
              </a:rPr>
              <a:t>pure</a:t>
            </a:r>
            <a:r>
              <a:rPr lang="en-GB" sz="2200" b="0" i="0" u="none" strike="noStrike" dirty="0">
                <a:solidFill>
                  <a:srgbClr val="222222"/>
                </a:solidFill>
                <a:effectLst/>
                <a:latin typeface="Merriweather" pitchFamily="2" charset="77"/>
              </a:rPr>
              <a:t> if calling it with RT arguments is also RT.</a:t>
            </a:r>
            <a:r>
              <a:rPr lang="en-FI" sz="2200" dirty="0"/>
              <a:t>”</a:t>
            </a:r>
          </a:p>
          <a:p>
            <a:pPr marL="457200" lvl="1" indent="0" algn="ctr">
              <a:buNone/>
            </a:pPr>
            <a:endParaRPr lang="en-FI" sz="2200" dirty="0"/>
          </a:p>
          <a:p>
            <a:pPr marL="457200" lvl="1" indent="0" algn="ctr">
              <a:buNone/>
            </a:pPr>
            <a:r>
              <a:rPr lang="en-GB" sz="2200" dirty="0">
                <a:solidFill>
                  <a:srgbClr val="222222"/>
                </a:solidFill>
              </a:rPr>
              <a:t>“An expression </a:t>
            </a:r>
            <a:r>
              <a:rPr lang="en-GB" sz="2200" b="1" dirty="0">
                <a:solidFill>
                  <a:srgbClr val="222222"/>
                </a:solidFill>
              </a:rPr>
              <a:t>e</a:t>
            </a:r>
            <a:r>
              <a:rPr lang="en-GB" sz="2200" dirty="0">
                <a:solidFill>
                  <a:srgbClr val="222222"/>
                </a:solidFill>
              </a:rPr>
              <a:t> is referentially transparent if, for all programs </a:t>
            </a:r>
            <a:r>
              <a:rPr lang="en-GB" sz="2200" b="1" dirty="0">
                <a:solidFill>
                  <a:srgbClr val="222222"/>
                </a:solidFill>
              </a:rPr>
              <a:t>p</a:t>
            </a:r>
            <a:r>
              <a:rPr lang="en-GB" sz="2200" dirty="0">
                <a:solidFill>
                  <a:srgbClr val="222222"/>
                </a:solidFill>
              </a:rPr>
              <a:t>, all occurrences of </a:t>
            </a:r>
            <a:r>
              <a:rPr lang="en-GB" sz="2200" b="1" dirty="0">
                <a:solidFill>
                  <a:srgbClr val="222222"/>
                </a:solidFill>
              </a:rPr>
              <a:t>e</a:t>
            </a:r>
            <a:r>
              <a:rPr lang="en-GB" sz="2200" dirty="0">
                <a:solidFill>
                  <a:srgbClr val="222222"/>
                </a:solidFill>
              </a:rPr>
              <a:t> in </a:t>
            </a:r>
            <a:r>
              <a:rPr lang="en-GB" sz="2200" b="1" dirty="0">
                <a:solidFill>
                  <a:srgbClr val="222222"/>
                </a:solidFill>
              </a:rPr>
              <a:t>p</a:t>
            </a:r>
            <a:r>
              <a:rPr lang="en-GB" sz="2200" dirty="0">
                <a:solidFill>
                  <a:srgbClr val="222222"/>
                </a:solidFill>
              </a:rPr>
              <a:t> can be replaced by the result of evaluating </a:t>
            </a:r>
            <a:r>
              <a:rPr lang="en-GB" sz="2200" b="1" dirty="0">
                <a:solidFill>
                  <a:srgbClr val="222222"/>
                </a:solidFill>
              </a:rPr>
              <a:t>e</a:t>
            </a:r>
            <a:r>
              <a:rPr lang="en-GB" sz="2200" dirty="0">
                <a:solidFill>
                  <a:srgbClr val="222222"/>
                </a:solidFill>
              </a:rPr>
              <a:t> without affecting the meaning of </a:t>
            </a:r>
            <a:r>
              <a:rPr lang="en-GB" sz="2200" b="1" dirty="0">
                <a:solidFill>
                  <a:srgbClr val="222222"/>
                </a:solidFill>
              </a:rPr>
              <a:t>p</a:t>
            </a:r>
            <a:r>
              <a:rPr lang="en-GB" sz="2200" dirty="0">
                <a:solidFill>
                  <a:srgbClr val="222222"/>
                </a:solidFill>
              </a:rPr>
              <a:t>. A function </a:t>
            </a:r>
            <a:r>
              <a:rPr lang="en-GB" sz="2200" b="1" dirty="0">
                <a:solidFill>
                  <a:srgbClr val="222222"/>
                </a:solidFill>
              </a:rPr>
              <a:t>f</a:t>
            </a:r>
            <a:r>
              <a:rPr lang="en-GB" sz="2200" dirty="0">
                <a:solidFill>
                  <a:srgbClr val="222222"/>
                </a:solidFill>
              </a:rPr>
              <a:t> is pure if the expression </a:t>
            </a:r>
            <a:r>
              <a:rPr lang="en-GB" sz="2200" b="1" dirty="0">
                <a:solidFill>
                  <a:srgbClr val="222222"/>
                </a:solidFill>
              </a:rPr>
              <a:t>f(x)</a:t>
            </a:r>
            <a:r>
              <a:rPr lang="en-GB" sz="2200" dirty="0">
                <a:solidFill>
                  <a:srgbClr val="222222"/>
                </a:solidFill>
              </a:rPr>
              <a:t> is referentially transparent for all referentially transparent </a:t>
            </a:r>
            <a:r>
              <a:rPr lang="en-GB" sz="2200" b="1" dirty="0">
                <a:solidFill>
                  <a:srgbClr val="222222"/>
                </a:solidFill>
              </a:rPr>
              <a:t>x</a:t>
            </a:r>
            <a:r>
              <a:rPr lang="en-GB" sz="2200" dirty="0">
                <a:solidFill>
                  <a:srgbClr val="222222"/>
                </a:solidFill>
              </a:rPr>
              <a:t>.”</a:t>
            </a:r>
            <a:endParaRPr lang="en-FI" sz="2200" dirty="0">
              <a:solidFill>
                <a:srgbClr val="222222"/>
              </a:solidFill>
            </a:endParaRPr>
          </a:p>
        </p:txBody>
      </p:sp>
      <p:pic>
        <p:nvPicPr>
          <p:cNvPr id="5" name="Picture 4" descr="A picture containing text, clipart&#10;&#10;Description automatically generated">
            <a:extLst>
              <a:ext uri="{FF2B5EF4-FFF2-40B4-BE49-F238E27FC236}">
                <a16:creationId xmlns:a16="http://schemas.microsoft.com/office/drawing/2014/main" id="{98E7DEA1-48D1-74A6-E015-B791FFCC7FD2}"/>
              </a:ext>
            </a:extLst>
          </p:cNvPr>
          <p:cNvPicPr>
            <a:picLocks noChangeAspect="1"/>
          </p:cNvPicPr>
          <p:nvPr/>
        </p:nvPicPr>
        <p:blipFill>
          <a:blip r:embed="rId3"/>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130490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838200" y="218699"/>
            <a:ext cx="10515600" cy="1325563"/>
          </a:xfrm>
        </p:spPr>
        <p:txBody>
          <a:bodyPr/>
          <a:lstStyle/>
          <a:p>
            <a:r>
              <a:rPr lang="en-FI" dirty="0"/>
              <a:t>Referential Transparency</a:t>
            </a:r>
            <a:br>
              <a:rPr lang="en-FI" dirty="0"/>
            </a:br>
            <a:r>
              <a:rPr lang="en-FI" sz="3200" dirty="0"/>
              <a:t>purity and substitution model</a:t>
            </a:r>
          </a:p>
        </p:txBody>
      </p:sp>
      <p:pic>
        <p:nvPicPr>
          <p:cNvPr id="5" name="Content Placeholder 4" descr="Text&#10;&#10;Description automatically generated">
            <a:extLst>
              <a:ext uri="{FF2B5EF4-FFF2-40B4-BE49-F238E27FC236}">
                <a16:creationId xmlns:a16="http://schemas.microsoft.com/office/drawing/2014/main" id="{F570141D-BFC1-A173-8BE8-6E6C125E94C4}"/>
              </a:ext>
            </a:extLst>
          </p:cNvPr>
          <p:cNvPicPr>
            <a:picLocks noGrp="1" noChangeAspect="1"/>
          </p:cNvPicPr>
          <p:nvPr>
            <p:ph idx="1"/>
          </p:nvPr>
        </p:nvPicPr>
        <p:blipFill>
          <a:blip r:embed="rId3"/>
          <a:stretch>
            <a:fillRect/>
          </a:stretch>
        </p:blipFill>
        <p:spPr>
          <a:xfrm>
            <a:off x="2514600" y="1360345"/>
            <a:ext cx="7683500" cy="1993209"/>
          </a:xfrm>
        </p:spPr>
      </p:pic>
      <p:sp>
        <p:nvSpPr>
          <p:cNvPr id="6" name="TextBox 5">
            <a:extLst>
              <a:ext uri="{FF2B5EF4-FFF2-40B4-BE49-F238E27FC236}">
                <a16:creationId xmlns:a16="http://schemas.microsoft.com/office/drawing/2014/main" id="{296F9DE9-5F19-D848-A334-0B6BB8BBA91D}"/>
              </a:ext>
            </a:extLst>
          </p:cNvPr>
          <p:cNvSpPr txBox="1"/>
          <p:nvPr/>
        </p:nvSpPr>
        <p:spPr>
          <a:xfrm>
            <a:off x="927100" y="3353554"/>
            <a:ext cx="10858500" cy="3139321"/>
          </a:xfrm>
          <a:prstGeom prst="rect">
            <a:avLst/>
          </a:prstGeom>
          <a:noFill/>
        </p:spPr>
        <p:txBody>
          <a:bodyPr wrap="square" rtlCol="0">
            <a:spAutoFit/>
          </a:bodyPr>
          <a:lstStyle/>
          <a:p>
            <a:r>
              <a:rPr lang="en-GB" sz="2200" b="1" i="0" u="none" strike="noStrike" dirty="0" err="1">
                <a:solidFill>
                  <a:srgbClr val="222222"/>
                </a:solidFill>
                <a:effectLst/>
                <a:latin typeface="Consolas" panose="020B0609020204030204" pitchFamily="49" charset="0"/>
              </a:rPr>
              <a:t>buyCoffee</a:t>
            </a:r>
            <a:r>
              <a:rPr lang="en-GB" sz="2200" b="1" i="0" u="none" strike="noStrike" dirty="0">
                <a:solidFill>
                  <a:srgbClr val="222222"/>
                </a:solidFill>
                <a:effectLst/>
                <a:latin typeface="Consolas" panose="020B0609020204030204" pitchFamily="49" charset="0"/>
              </a:rPr>
              <a:t>(</a:t>
            </a:r>
            <a:r>
              <a:rPr lang="en-GB" sz="2200" b="1" i="0" u="none" strike="noStrike" dirty="0" err="1">
                <a:solidFill>
                  <a:srgbClr val="222222"/>
                </a:solidFill>
                <a:effectLst/>
                <a:latin typeface="Consolas" panose="020B0609020204030204" pitchFamily="49" charset="0"/>
              </a:rPr>
              <a:t>customerCreditCard</a:t>
            </a:r>
            <a:r>
              <a:rPr lang="en-GB" sz="2200" b="1" i="0" u="none" strike="noStrike" dirty="0">
                <a:solidFill>
                  <a:srgbClr val="222222"/>
                </a:solidFill>
                <a:effectLst/>
                <a:latin typeface="Consolas" panose="020B0609020204030204" pitchFamily="49" charset="0"/>
              </a:rPr>
              <a:t>)</a:t>
            </a:r>
            <a:r>
              <a:rPr lang="en-GB" sz="2200" b="0" i="0" u="none" strike="noStrike" dirty="0">
                <a:solidFill>
                  <a:srgbClr val="222222"/>
                </a:solidFill>
                <a:effectLst/>
                <a:latin typeface="Consolas" panose="020B0609020204030204" pitchFamily="49" charset="0"/>
              </a:rPr>
              <a:t> will evaluate to </a:t>
            </a:r>
            <a:r>
              <a:rPr lang="en-GB" sz="2200" b="1" i="0" u="none" strike="noStrike" dirty="0">
                <a:solidFill>
                  <a:srgbClr val="222222"/>
                </a:solidFill>
                <a:effectLst/>
                <a:latin typeface="Consolas" panose="020B0609020204030204" pitchFamily="49" charset="0"/>
              </a:rPr>
              <a:t>cup</a:t>
            </a:r>
          </a:p>
          <a:p>
            <a:r>
              <a:rPr lang="en-GB" sz="2200" b="1" dirty="0">
                <a:solidFill>
                  <a:srgbClr val="222222"/>
                </a:solidFill>
                <a:latin typeface="Consolas" panose="020B0609020204030204" pitchFamily="49" charset="0"/>
              </a:rPr>
              <a:t>cup</a:t>
            </a:r>
            <a:r>
              <a:rPr lang="en-GB" sz="2200" dirty="0">
                <a:solidFill>
                  <a:srgbClr val="222222"/>
                </a:solidFill>
                <a:latin typeface="Consolas" panose="020B0609020204030204" pitchFamily="49" charset="0"/>
              </a:rPr>
              <a:t> is </a:t>
            </a:r>
            <a:r>
              <a:rPr lang="en-GB" sz="2200" b="1" dirty="0">
                <a:solidFill>
                  <a:srgbClr val="222222"/>
                </a:solidFill>
                <a:latin typeface="Consolas" panose="020B0609020204030204" pitchFamily="49" charset="0"/>
              </a:rPr>
              <a:t>new Coffee()</a:t>
            </a:r>
            <a:endParaRPr lang="en-GB" sz="2200" dirty="0">
              <a:solidFill>
                <a:srgbClr val="222222"/>
              </a:solidFill>
              <a:latin typeface="Consolas" panose="020B0609020204030204" pitchFamily="49" charset="0"/>
            </a:endParaRPr>
          </a:p>
          <a:p>
            <a:pPr algn="ctr"/>
            <a:r>
              <a:rPr lang="en-GB" sz="2200" dirty="0">
                <a:solidFill>
                  <a:srgbClr val="222222"/>
                </a:solidFill>
                <a:latin typeface="Consolas" panose="020B0609020204030204" pitchFamily="49" charset="0"/>
              </a:rPr>
              <a:t>NOW</a:t>
            </a:r>
          </a:p>
          <a:p>
            <a:r>
              <a:rPr lang="en-GB" sz="2200" dirty="0">
                <a:solidFill>
                  <a:srgbClr val="222222"/>
                </a:solidFill>
                <a:latin typeface="Consolas" panose="020B0609020204030204" pitchFamily="49" charset="0"/>
              </a:rPr>
              <a:t>p(</a:t>
            </a:r>
            <a:r>
              <a:rPr lang="en-GB" sz="2200" b="1" i="0" u="none" strike="noStrike" dirty="0" err="1">
                <a:solidFill>
                  <a:srgbClr val="222222"/>
                </a:solidFill>
                <a:effectLst/>
                <a:latin typeface="Consolas" panose="020B0609020204030204" pitchFamily="49" charset="0"/>
              </a:rPr>
              <a:t>buyCoffee</a:t>
            </a:r>
            <a:r>
              <a:rPr lang="en-GB" sz="2200" b="1" i="0" u="none" strike="noStrike" dirty="0">
                <a:solidFill>
                  <a:srgbClr val="222222"/>
                </a:solidFill>
                <a:effectLst/>
                <a:latin typeface="Consolas" panose="020B0609020204030204" pitchFamily="49" charset="0"/>
              </a:rPr>
              <a:t>(</a:t>
            </a:r>
            <a:r>
              <a:rPr lang="en-GB" sz="2200" b="1" i="0" u="none" strike="noStrike" dirty="0" err="1">
                <a:solidFill>
                  <a:srgbClr val="222222"/>
                </a:solidFill>
                <a:effectLst/>
                <a:latin typeface="Consolas" panose="020B0609020204030204" pitchFamily="49" charset="0"/>
              </a:rPr>
              <a:t>customerCreditCard</a:t>
            </a:r>
            <a:r>
              <a:rPr lang="en-GB" sz="2200" b="1" i="0" u="none" strike="noStrike" dirty="0">
                <a:solidFill>
                  <a:srgbClr val="222222"/>
                </a:solidFill>
                <a:effectLst/>
                <a:latin typeface="Consolas" panose="020B0609020204030204" pitchFamily="49" charset="0"/>
              </a:rPr>
              <a:t>)</a:t>
            </a:r>
            <a:r>
              <a:rPr lang="en-GB" sz="2200" dirty="0">
                <a:solidFill>
                  <a:srgbClr val="222222"/>
                </a:solidFill>
                <a:latin typeface="Consolas" panose="020B0609020204030204" pitchFamily="49" charset="0"/>
              </a:rPr>
              <a:t>) != p(</a:t>
            </a:r>
            <a:r>
              <a:rPr lang="en-GB" sz="2200" b="1" i="0" u="none" strike="noStrike" dirty="0">
                <a:solidFill>
                  <a:srgbClr val="222222"/>
                </a:solidFill>
                <a:effectLst/>
                <a:latin typeface="Consolas" panose="020B0609020204030204" pitchFamily="49" charset="0"/>
              </a:rPr>
              <a:t>new Coffee()</a:t>
            </a:r>
            <a:r>
              <a:rPr lang="en-GB" sz="2200" dirty="0">
                <a:solidFill>
                  <a:srgbClr val="222222"/>
                </a:solidFill>
                <a:latin typeface="Consolas" panose="020B0609020204030204" pitchFamily="49" charset="0"/>
              </a:rPr>
              <a:t>) </a:t>
            </a:r>
          </a:p>
          <a:p>
            <a:endParaRPr lang="en-GB" sz="2200" dirty="0">
              <a:solidFill>
                <a:srgbClr val="222222"/>
              </a:solidFill>
              <a:latin typeface="Consolas" panose="020B0609020204030204" pitchFamily="49" charset="0"/>
            </a:endParaRPr>
          </a:p>
          <a:p>
            <a:r>
              <a:rPr lang="en-GB" sz="2200" dirty="0">
                <a:solidFill>
                  <a:srgbClr val="222222"/>
                </a:solidFill>
                <a:latin typeface="Consolas" panose="020B0609020204030204" pitchFamily="49" charset="0"/>
              </a:rPr>
              <a:t>Therefore, it does not held RT and purity.</a:t>
            </a:r>
          </a:p>
          <a:p>
            <a:endParaRPr lang="en-GB" sz="2200" b="0" i="0" u="none" strike="noStrike" dirty="0">
              <a:solidFill>
                <a:srgbClr val="222222"/>
              </a:solidFill>
              <a:effectLst/>
            </a:endParaRPr>
          </a:p>
          <a:p>
            <a:r>
              <a:rPr lang="en-GB" sz="2200" b="0" i="0" u="none" strike="noStrike" dirty="0">
                <a:solidFill>
                  <a:srgbClr val="222222"/>
                </a:solidFill>
                <a:effectLst/>
              </a:rPr>
              <a:t>RT forces the </a:t>
            </a:r>
            <a:r>
              <a:rPr lang="en-GB" sz="2200" b="0" i="0" u="none" strike="noStrike" dirty="0">
                <a:solidFill>
                  <a:srgbClr val="C00000"/>
                </a:solidFill>
                <a:effectLst/>
              </a:rPr>
              <a:t>invariance</a:t>
            </a:r>
            <a:r>
              <a:rPr lang="en-GB" sz="2200" b="0" i="0" u="none" strike="noStrike" dirty="0">
                <a:solidFill>
                  <a:srgbClr val="222222"/>
                </a:solidFill>
                <a:effectLst/>
              </a:rPr>
              <a:t> that everything a function </a:t>
            </a:r>
            <a:r>
              <a:rPr lang="en-GB" sz="2200" b="0" i="1" u="none" strike="noStrike" dirty="0">
                <a:solidFill>
                  <a:srgbClr val="222222"/>
                </a:solidFill>
                <a:effectLst/>
              </a:rPr>
              <a:t>does</a:t>
            </a:r>
            <a:r>
              <a:rPr lang="en-GB" sz="2200" b="0" i="0" u="none" strike="noStrike" dirty="0">
                <a:solidFill>
                  <a:srgbClr val="222222"/>
                </a:solidFill>
                <a:effectLst/>
              </a:rPr>
              <a:t> is represented by the </a:t>
            </a:r>
            <a:r>
              <a:rPr lang="en-GB" sz="2200" b="0" i="1" u="none" strike="noStrike" dirty="0">
                <a:solidFill>
                  <a:srgbClr val="222222"/>
                </a:solidFill>
                <a:effectLst/>
              </a:rPr>
              <a:t>value</a:t>
            </a:r>
            <a:r>
              <a:rPr lang="en-GB" sz="2200" b="0" i="0" u="none" strike="noStrike" dirty="0">
                <a:solidFill>
                  <a:srgbClr val="222222"/>
                </a:solidFill>
                <a:effectLst/>
              </a:rPr>
              <a:t> that it returns, according to the result type of the function.</a:t>
            </a:r>
            <a:endParaRPr lang="en-GB" sz="2200" dirty="0">
              <a:solidFill>
                <a:srgbClr val="222222"/>
              </a:solidFill>
            </a:endParaRPr>
          </a:p>
        </p:txBody>
      </p:sp>
      <p:pic>
        <p:nvPicPr>
          <p:cNvPr id="7" name="Picture 6" descr="A picture containing text, clipart&#10;&#10;Description automatically generated">
            <a:extLst>
              <a:ext uri="{FF2B5EF4-FFF2-40B4-BE49-F238E27FC236}">
                <a16:creationId xmlns:a16="http://schemas.microsoft.com/office/drawing/2014/main" id="{7358B90C-515B-F342-A7FE-FADD196FD43E}"/>
              </a:ext>
            </a:extLst>
          </p:cNvPr>
          <p:cNvPicPr>
            <a:picLocks noChangeAspect="1"/>
          </p:cNvPicPr>
          <p:nvPr/>
        </p:nvPicPr>
        <p:blipFill>
          <a:blip r:embed="rId4"/>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191674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Referential Transparency</a:t>
            </a:r>
            <a:br>
              <a:rPr lang="en-FI" dirty="0"/>
            </a:br>
            <a:r>
              <a:rPr lang="en-FI" sz="3200" dirty="0"/>
              <a:t>purity and substitution model</a:t>
            </a:r>
          </a:p>
        </p:txBody>
      </p:sp>
      <p:pic>
        <p:nvPicPr>
          <p:cNvPr id="7" name="Picture 6" descr="A picture containing text, clipart&#10;&#10;Description automatically generated">
            <a:extLst>
              <a:ext uri="{FF2B5EF4-FFF2-40B4-BE49-F238E27FC236}">
                <a16:creationId xmlns:a16="http://schemas.microsoft.com/office/drawing/2014/main" id="{7358B90C-515B-F342-A7FE-FADD196FD43E}"/>
              </a:ext>
            </a:extLst>
          </p:cNvPr>
          <p:cNvPicPr>
            <a:picLocks noChangeAspect="1"/>
          </p:cNvPicPr>
          <p:nvPr/>
        </p:nvPicPr>
        <p:blipFill>
          <a:blip r:embed="rId3"/>
          <a:stretch>
            <a:fillRect/>
          </a:stretch>
        </p:blipFill>
        <p:spPr>
          <a:xfrm>
            <a:off x="10287000" y="6057900"/>
            <a:ext cx="1905000" cy="800100"/>
          </a:xfrm>
          <a:prstGeom prst="rect">
            <a:avLst/>
          </a:prstGeom>
        </p:spPr>
      </p:pic>
      <p:sp>
        <p:nvSpPr>
          <p:cNvPr id="4" name="Content Placeholder 3">
            <a:extLst>
              <a:ext uri="{FF2B5EF4-FFF2-40B4-BE49-F238E27FC236}">
                <a16:creationId xmlns:a16="http://schemas.microsoft.com/office/drawing/2014/main" id="{0CC1A866-1F21-12A1-19A1-DD1DB36640AA}"/>
              </a:ext>
            </a:extLst>
          </p:cNvPr>
          <p:cNvSpPr>
            <a:spLocks noGrp="1"/>
          </p:cNvSpPr>
          <p:nvPr>
            <p:ph idx="1"/>
          </p:nvPr>
        </p:nvSpPr>
        <p:spPr/>
        <p:txBody>
          <a:bodyPr>
            <a:normAutofit/>
          </a:bodyPr>
          <a:lstStyle/>
          <a:p>
            <a:r>
              <a:rPr lang="en-FI" dirty="0"/>
              <a:t>RT enables a simple and natural mode of reasoning </a:t>
            </a:r>
            <a:r>
              <a:rPr lang="en-GB" dirty="0"/>
              <a:t>about program evaluation called the </a:t>
            </a:r>
            <a:r>
              <a:rPr lang="en-GB" dirty="0">
                <a:solidFill>
                  <a:srgbClr val="C00000"/>
                </a:solidFill>
              </a:rPr>
              <a:t>substitution model</a:t>
            </a:r>
            <a:r>
              <a:rPr lang="en-GB" dirty="0"/>
              <a:t>.</a:t>
            </a:r>
          </a:p>
          <a:p>
            <a:r>
              <a:rPr lang="en-GB" dirty="0"/>
              <a:t>Computation proceeds like an algebraic equation.</a:t>
            </a:r>
          </a:p>
          <a:p>
            <a:r>
              <a:rPr lang="en-GB" dirty="0"/>
              <a:t>RT enables </a:t>
            </a:r>
            <a:r>
              <a:rPr lang="en-GB" dirty="0">
                <a:solidFill>
                  <a:srgbClr val="C00000"/>
                </a:solidFill>
              </a:rPr>
              <a:t>equational reasoning</a:t>
            </a:r>
            <a:r>
              <a:rPr lang="en-GB" dirty="0"/>
              <a:t> about programs.</a:t>
            </a:r>
          </a:p>
          <a:p>
            <a:endParaRPr lang="en-GB" dirty="0"/>
          </a:p>
          <a:p>
            <a:pPr marL="0" indent="0">
              <a:buNone/>
            </a:pPr>
            <a:r>
              <a:rPr lang="en-GB" dirty="0"/>
              <a:t>In an algebraic equation, every part of an expression is expanded, replacing all variables with their referents, and then, reducing it to its simplest form. At each step, </a:t>
            </a:r>
            <a:r>
              <a:rPr lang="en-GB" dirty="0">
                <a:solidFill>
                  <a:srgbClr val="C00000"/>
                </a:solidFill>
              </a:rPr>
              <a:t>a term is replaced with an equivalent one</a:t>
            </a:r>
            <a:r>
              <a:rPr lang="en-GB" dirty="0"/>
              <a:t>; computation proceeds by </a:t>
            </a:r>
            <a:r>
              <a:rPr lang="en-GB" dirty="0">
                <a:solidFill>
                  <a:srgbClr val="C00000"/>
                </a:solidFill>
              </a:rPr>
              <a:t>substituting equals for equals</a:t>
            </a:r>
            <a:r>
              <a:rPr lang="en-GB" dirty="0"/>
              <a:t>. </a:t>
            </a:r>
            <a:endParaRPr lang="en-FI" dirty="0"/>
          </a:p>
        </p:txBody>
      </p:sp>
    </p:spTree>
    <p:extLst>
      <p:ext uri="{BB962C8B-B14F-4D97-AF65-F5344CB8AC3E}">
        <p14:creationId xmlns:p14="http://schemas.microsoft.com/office/powerpoint/2010/main" val="1771326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Referential Transparency</a:t>
            </a:r>
            <a:br>
              <a:rPr lang="en-FI" dirty="0"/>
            </a:br>
            <a:r>
              <a:rPr lang="en-FI" sz="3200" dirty="0"/>
              <a:t>purity and substitution model</a:t>
            </a:r>
          </a:p>
        </p:txBody>
      </p:sp>
      <p:pic>
        <p:nvPicPr>
          <p:cNvPr id="7" name="Picture 6" descr="A picture containing text, clipart&#10;&#10;Description automatically generated">
            <a:extLst>
              <a:ext uri="{FF2B5EF4-FFF2-40B4-BE49-F238E27FC236}">
                <a16:creationId xmlns:a16="http://schemas.microsoft.com/office/drawing/2014/main" id="{7358B90C-515B-F342-A7FE-FADD196FD43E}"/>
              </a:ext>
            </a:extLst>
          </p:cNvPr>
          <p:cNvPicPr>
            <a:picLocks noChangeAspect="1"/>
          </p:cNvPicPr>
          <p:nvPr/>
        </p:nvPicPr>
        <p:blipFill>
          <a:blip r:embed="rId3"/>
          <a:stretch>
            <a:fillRect/>
          </a:stretch>
        </p:blipFill>
        <p:spPr>
          <a:xfrm>
            <a:off x="10287000" y="6057900"/>
            <a:ext cx="1905000" cy="800100"/>
          </a:xfrm>
          <a:prstGeom prst="rect">
            <a:avLst/>
          </a:prstGeom>
        </p:spPr>
      </p:pic>
      <p:pic>
        <p:nvPicPr>
          <p:cNvPr id="5" name="Content Placeholder 4" descr="A picture containing chart&#10;&#10;Description automatically generated">
            <a:extLst>
              <a:ext uri="{FF2B5EF4-FFF2-40B4-BE49-F238E27FC236}">
                <a16:creationId xmlns:a16="http://schemas.microsoft.com/office/drawing/2014/main" id="{E42693DE-0736-B4F8-39E6-C49F705FF02C}"/>
              </a:ext>
            </a:extLst>
          </p:cNvPr>
          <p:cNvPicPr>
            <a:picLocks noGrp="1" noChangeAspect="1"/>
          </p:cNvPicPr>
          <p:nvPr>
            <p:ph idx="1"/>
          </p:nvPr>
        </p:nvPicPr>
        <p:blipFill>
          <a:blip r:embed="rId4"/>
          <a:stretch>
            <a:fillRect/>
          </a:stretch>
        </p:blipFill>
        <p:spPr>
          <a:xfrm>
            <a:off x="889000" y="1851906"/>
            <a:ext cx="6110109" cy="1958093"/>
          </a:xfrm>
        </p:spPr>
      </p:pic>
      <p:pic>
        <p:nvPicPr>
          <p:cNvPr id="8" name="Picture 7" descr="Text&#10;&#10;Description automatically generated with low confidence">
            <a:extLst>
              <a:ext uri="{FF2B5EF4-FFF2-40B4-BE49-F238E27FC236}">
                <a16:creationId xmlns:a16="http://schemas.microsoft.com/office/drawing/2014/main" id="{4A340A2C-9C5D-7A05-E321-44D1FC55A983}"/>
              </a:ext>
            </a:extLst>
          </p:cNvPr>
          <p:cNvPicPr>
            <a:picLocks noChangeAspect="1"/>
          </p:cNvPicPr>
          <p:nvPr/>
        </p:nvPicPr>
        <p:blipFill>
          <a:blip r:embed="rId5"/>
          <a:stretch>
            <a:fillRect/>
          </a:stretch>
        </p:blipFill>
        <p:spPr>
          <a:xfrm>
            <a:off x="838200" y="4122736"/>
            <a:ext cx="8471343" cy="1574801"/>
          </a:xfrm>
          <a:prstGeom prst="rect">
            <a:avLst/>
          </a:prstGeom>
        </p:spPr>
      </p:pic>
      <p:sp>
        <p:nvSpPr>
          <p:cNvPr id="9" name="TextBox 8">
            <a:extLst>
              <a:ext uri="{FF2B5EF4-FFF2-40B4-BE49-F238E27FC236}">
                <a16:creationId xmlns:a16="http://schemas.microsoft.com/office/drawing/2014/main" id="{82E408D3-8D3F-D7F8-C821-D5A7909F020A}"/>
              </a:ext>
            </a:extLst>
          </p:cNvPr>
          <p:cNvSpPr txBox="1"/>
          <p:nvPr/>
        </p:nvSpPr>
        <p:spPr>
          <a:xfrm>
            <a:off x="7581900" y="2645408"/>
            <a:ext cx="1892300" cy="1554272"/>
          </a:xfrm>
          <a:prstGeom prst="rect">
            <a:avLst/>
          </a:prstGeom>
          <a:noFill/>
        </p:spPr>
        <p:txBody>
          <a:bodyPr wrap="square" rtlCol="0">
            <a:spAutoFit/>
          </a:bodyPr>
          <a:lstStyle/>
          <a:p>
            <a:r>
              <a:rPr lang="en-GB" sz="1900" b="0" i="0" u="none" strike="noStrike" dirty="0">
                <a:solidFill>
                  <a:srgbClr val="555555"/>
                </a:solidFill>
                <a:effectLst/>
                <a:latin typeface="-apple-system"/>
              </a:rPr>
              <a:t>replace all occurrences of x with the expression referenced by x.</a:t>
            </a:r>
            <a:endParaRPr lang="en-FI" sz="1900" dirty="0"/>
          </a:p>
        </p:txBody>
      </p:sp>
      <p:cxnSp>
        <p:nvCxnSpPr>
          <p:cNvPr id="11" name="Straight Arrow Connector 10">
            <a:extLst>
              <a:ext uri="{FF2B5EF4-FFF2-40B4-BE49-F238E27FC236}">
                <a16:creationId xmlns:a16="http://schemas.microsoft.com/office/drawing/2014/main" id="{44C3B3D1-3CFA-FF0D-42B1-EC751E8C7193}"/>
              </a:ext>
            </a:extLst>
          </p:cNvPr>
          <p:cNvCxnSpPr/>
          <p:nvPr/>
        </p:nvCxnSpPr>
        <p:spPr>
          <a:xfrm flipH="1">
            <a:off x="5791200" y="3644900"/>
            <a:ext cx="1689100" cy="762000"/>
          </a:xfrm>
          <a:prstGeom prst="straightConnector1">
            <a:avLst/>
          </a:prstGeom>
          <a:ln w="3175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1192BD95-CBE2-E8E2-2A3A-2C00E60EA2D2}"/>
              </a:ext>
            </a:extLst>
          </p:cNvPr>
          <p:cNvSpPr txBox="1"/>
          <p:nvPr/>
        </p:nvSpPr>
        <p:spPr>
          <a:xfrm>
            <a:off x="3378200" y="5762622"/>
            <a:ext cx="5149850" cy="707886"/>
          </a:xfrm>
          <a:prstGeom prst="rect">
            <a:avLst/>
          </a:prstGeom>
          <a:noFill/>
        </p:spPr>
        <p:txBody>
          <a:bodyPr wrap="square" rtlCol="0">
            <a:spAutoFit/>
          </a:bodyPr>
          <a:lstStyle/>
          <a:p>
            <a:r>
              <a:rPr lang="en-GB" sz="2000" b="0" i="0" u="none" strike="noStrike" dirty="0">
                <a:solidFill>
                  <a:srgbClr val="555555"/>
                </a:solidFill>
                <a:effectLst/>
                <a:latin typeface="-apple-system"/>
              </a:rPr>
              <a:t>Replacement/expansion didn’t affect the result.</a:t>
            </a:r>
          </a:p>
          <a:p>
            <a:r>
              <a:rPr lang="en-GB" sz="2000" dirty="0">
                <a:solidFill>
                  <a:srgbClr val="555555"/>
                </a:solidFill>
                <a:latin typeface="-apple-system"/>
              </a:rPr>
              <a:t>Therefore, </a:t>
            </a:r>
            <a:r>
              <a:rPr lang="en-GB" sz="2000" b="1" dirty="0">
                <a:solidFill>
                  <a:srgbClr val="555555"/>
                </a:solidFill>
                <a:latin typeface="-apple-system"/>
              </a:rPr>
              <a:t>x</a:t>
            </a:r>
            <a:r>
              <a:rPr lang="en-GB" sz="2000" dirty="0">
                <a:solidFill>
                  <a:srgbClr val="555555"/>
                </a:solidFill>
                <a:latin typeface="-apple-system"/>
              </a:rPr>
              <a:t> was referentially transparent.</a:t>
            </a:r>
            <a:endParaRPr lang="en-FI" sz="2000" dirty="0"/>
          </a:p>
        </p:txBody>
      </p:sp>
    </p:spTree>
    <p:extLst>
      <p:ext uri="{BB962C8B-B14F-4D97-AF65-F5344CB8AC3E}">
        <p14:creationId xmlns:p14="http://schemas.microsoft.com/office/powerpoint/2010/main" val="1897405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Referential Transparency</a:t>
            </a:r>
            <a:br>
              <a:rPr lang="en-FI" dirty="0"/>
            </a:br>
            <a:r>
              <a:rPr lang="en-FI" sz="3200" dirty="0"/>
              <a:t>not RT example</a:t>
            </a:r>
          </a:p>
        </p:txBody>
      </p:sp>
      <p:pic>
        <p:nvPicPr>
          <p:cNvPr id="7" name="Picture 6" descr="A picture containing text, clipart&#10;&#10;Description automatically generated">
            <a:extLst>
              <a:ext uri="{FF2B5EF4-FFF2-40B4-BE49-F238E27FC236}">
                <a16:creationId xmlns:a16="http://schemas.microsoft.com/office/drawing/2014/main" id="{7358B90C-515B-F342-A7FE-FADD196FD43E}"/>
              </a:ext>
            </a:extLst>
          </p:cNvPr>
          <p:cNvPicPr>
            <a:picLocks noChangeAspect="1"/>
          </p:cNvPicPr>
          <p:nvPr/>
        </p:nvPicPr>
        <p:blipFill>
          <a:blip r:embed="rId3"/>
          <a:stretch>
            <a:fillRect/>
          </a:stretch>
        </p:blipFill>
        <p:spPr>
          <a:xfrm>
            <a:off x="10185400" y="88900"/>
            <a:ext cx="1905000" cy="800100"/>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EC76CC8-4C55-A3C7-BE52-EB2F85E44D0F}"/>
              </a:ext>
            </a:extLst>
          </p:cNvPr>
          <p:cNvPicPr>
            <a:picLocks noChangeAspect="1"/>
          </p:cNvPicPr>
          <p:nvPr/>
        </p:nvPicPr>
        <p:blipFill>
          <a:blip r:embed="rId4"/>
          <a:stretch>
            <a:fillRect/>
          </a:stretch>
        </p:blipFill>
        <p:spPr>
          <a:xfrm>
            <a:off x="838200" y="1690688"/>
            <a:ext cx="6946900" cy="2788745"/>
          </a:xfrm>
          <a:prstGeom prst="rect">
            <a:avLst/>
          </a:prstGeom>
          <a:ln>
            <a:solidFill>
              <a:srgbClr val="C00000"/>
            </a:solidFill>
          </a:ln>
        </p:spPr>
      </p:pic>
      <p:pic>
        <p:nvPicPr>
          <p:cNvPr id="20" name="Picture 19" descr="Diagram&#10;&#10;Description automatically generated with low confidence">
            <a:extLst>
              <a:ext uri="{FF2B5EF4-FFF2-40B4-BE49-F238E27FC236}">
                <a16:creationId xmlns:a16="http://schemas.microsoft.com/office/drawing/2014/main" id="{AC4B95FB-D272-8BF0-7DD9-C45243C0FFF8}"/>
              </a:ext>
            </a:extLst>
          </p:cNvPr>
          <p:cNvPicPr>
            <a:picLocks noChangeAspect="1"/>
          </p:cNvPicPr>
          <p:nvPr/>
        </p:nvPicPr>
        <p:blipFill>
          <a:blip r:embed="rId5"/>
          <a:stretch>
            <a:fillRect/>
          </a:stretch>
        </p:blipFill>
        <p:spPr>
          <a:xfrm>
            <a:off x="838200" y="4525212"/>
            <a:ext cx="7772400" cy="2184142"/>
          </a:xfrm>
          <a:prstGeom prst="rect">
            <a:avLst/>
          </a:prstGeom>
          <a:ln>
            <a:solidFill>
              <a:srgbClr val="C00000"/>
            </a:solidFill>
          </a:ln>
        </p:spPr>
      </p:pic>
      <p:sp>
        <p:nvSpPr>
          <p:cNvPr id="21" name="TextBox 20">
            <a:extLst>
              <a:ext uri="{FF2B5EF4-FFF2-40B4-BE49-F238E27FC236}">
                <a16:creationId xmlns:a16="http://schemas.microsoft.com/office/drawing/2014/main" id="{389CD55F-8EA4-A4ED-5056-4B3E8226E687}"/>
              </a:ext>
            </a:extLst>
          </p:cNvPr>
          <p:cNvSpPr txBox="1"/>
          <p:nvPr/>
        </p:nvSpPr>
        <p:spPr>
          <a:xfrm>
            <a:off x="8610600" y="2970940"/>
            <a:ext cx="3149600" cy="1554272"/>
          </a:xfrm>
          <a:prstGeom prst="rect">
            <a:avLst/>
          </a:prstGeom>
          <a:noFill/>
        </p:spPr>
        <p:txBody>
          <a:bodyPr wrap="square" rtlCol="0">
            <a:spAutoFit/>
          </a:bodyPr>
          <a:lstStyle/>
          <a:p>
            <a:r>
              <a:rPr lang="en-GB" sz="1900" b="0" i="0" u="none" strike="noStrike" dirty="0">
                <a:solidFill>
                  <a:srgbClr val="222222"/>
                </a:solidFill>
                <a:effectLst/>
                <a:latin typeface="Merriweather" pitchFamily="2" charset="77"/>
              </a:rPr>
              <a:t> now we substitute the call to </a:t>
            </a:r>
            <a:r>
              <a:rPr lang="en-GB" sz="1900" dirty="0"/>
              <a:t>append()</a:t>
            </a:r>
            <a:r>
              <a:rPr lang="en-GB" sz="1900" b="0" i="0" u="none" strike="noStrike" dirty="0">
                <a:solidFill>
                  <a:srgbClr val="222222"/>
                </a:solidFill>
                <a:effectLst/>
                <a:latin typeface="Merriweather" pitchFamily="2" charset="77"/>
              </a:rPr>
              <a:t>, replacing all occurrences of </a:t>
            </a:r>
            <a:r>
              <a:rPr lang="en-GB" sz="1900" dirty="0"/>
              <a:t>y</a:t>
            </a:r>
            <a:r>
              <a:rPr lang="en-GB" sz="1900" b="0" i="0" u="none" strike="noStrike" dirty="0">
                <a:solidFill>
                  <a:srgbClr val="222222"/>
                </a:solidFill>
                <a:effectLst/>
                <a:latin typeface="Merriweather" pitchFamily="2" charset="77"/>
              </a:rPr>
              <a:t> with the expression referenced by </a:t>
            </a:r>
            <a:r>
              <a:rPr lang="en-GB" sz="1900" dirty="0"/>
              <a:t>y</a:t>
            </a:r>
            <a:endParaRPr lang="en-FI" sz="1900" dirty="0"/>
          </a:p>
        </p:txBody>
      </p:sp>
      <p:cxnSp>
        <p:nvCxnSpPr>
          <p:cNvPr id="23" name="Straight Connector 22">
            <a:extLst>
              <a:ext uri="{FF2B5EF4-FFF2-40B4-BE49-F238E27FC236}">
                <a16:creationId xmlns:a16="http://schemas.microsoft.com/office/drawing/2014/main" id="{878DE115-4047-216A-486A-6131A15C726E}"/>
              </a:ext>
            </a:extLst>
          </p:cNvPr>
          <p:cNvCxnSpPr/>
          <p:nvPr/>
        </p:nvCxnSpPr>
        <p:spPr>
          <a:xfrm>
            <a:off x="3124200" y="6457950"/>
            <a:ext cx="20574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C88A42-9BE6-5DA6-C58E-8FA6A8C71DDA}"/>
              </a:ext>
            </a:extLst>
          </p:cNvPr>
          <p:cNvSpPr txBox="1"/>
          <p:nvPr/>
        </p:nvSpPr>
        <p:spPr>
          <a:xfrm>
            <a:off x="8750300" y="5028328"/>
            <a:ext cx="3149600" cy="1554272"/>
          </a:xfrm>
          <a:prstGeom prst="rect">
            <a:avLst/>
          </a:prstGeom>
          <a:noFill/>
        </p:spPr>
        <p:txBody>
          <a:bodyPr wrap="square" rtlCol="0">
            <a:spAutoFit/>
          </a:bodyPr>
          <a:lstStyle/>
          <a:p>
            <a:r>
              <a:rPr lang="en-GB" sz="1900" b="1" i="0" u="none" strike="noStrike" dirty="0">
                <a:solidFill>
                  <a:srgbClr val="222222"/>
                </a:solidFill>
                <a:effectLst/>
                <a:latin typeface="Merriweather" pitchFamily="2" charset="77"/>
              </a:rPr>
              <a:t>By the time </a:t>
            </a:r>
            <a:r>
              <a:rPr lang="en-GB" sz="1900" b="1" dirty="0"/>
              <a:t>r2</a:t>
            </a:r>
            <a:r>
              <a:rPr lang="en-GB" sz="1900" b="1" i="0" u="none" strike="noStrike" dirty="0">
                <a:solidFill>
                  <a:srgbClr val="222222"/>
                </a:solidFill>
                <a:effectLst/>
                <a:latin typeface="Merriweather" pitchFamily="2" charset="77"/>
              </a:rPr>
              <a:t> calls </a:t>
            </a:r>
            <a:r>
              <a:rPr lang="en-GB" sz="1900" b="1" dirty="0" err="1"/>
              <a:t>x.append</a:t>
            </a:r>
            <a:r>
              <a:rPr lang="en-GB" sz="1900" b="1" dirty="0"/>
              <a:t>()</a:t>
            </a:r>
            <a:r>
              <a:rPr lang="en-GB" sz="1900" b="1" i="0" u="none" strike="noStrike" dirty="0">
                <a:solidFill>
                  <a:srgbClr val="222222"/>
                </a:solidFill>
                <a:effectLst/>
                <a:latin typeface="Merriweather" pitchFamily="2" charset="77"/>
              </a:rPr>
              <a:t>, </a:t>
            </a:r>
          </a:p>
          <a:p>
            <a:r>
              <a:rPr lang="en-GB" sz="1900" b="1" dirty="0"/>
              <a:t>r1</a:t>
            </a:r>
            <a:r>
              <a:rPr lang="en-GB" sz="1900" b="1" i="0" u="none" strike="noStrike" dirty="0">
                <a:solidFill>
                  <a:srgbClr val="222222"/>
                </a:solidFill>
                <a:effectLst/>
                <a:latin typeface="Merriweather" pitchFamily="2" charset="77"/>
              </a:rPr>
              <a:t> had already </a:t>
            </a:r>
            <a:r>
              <a:rPr lang="en-GB" sz="1900" b="1" i="1" u="none" strike="noStrike" dirty="0">
                <a:solidFill>
                  <a:srgbClr val="222222"/>
                </a:solidFill>
                <a:effectLst/>
                <a:latin typeface="Merriweather" pitchFamily="2" charset="77"/>
              </a:rPr>
              <a:t>mutated </a:t>
            </a:r>
            <a:r>
              <a:rPr lang="en-GB" sz="1900" b="1" i="0" u="none" strike="noStrike" dirty="0">
                <a:solidFill>
                  <a:srgbClr val="222222"/>
                </a:solidFill>
                <a:effectLst/>
                <a:latin typeface="Merriweather" pitchFamily="2" charset="77"/>
              </a:rPr>
              <a:t>the object referenced by </a:t>
            </a:r>
            <a:r>
              <a:rPr lang="en-GB" sz="1900" b="1" dirty="0"/>
              <a:t>x</a:t>
            </a:r>
            <a:r>
              <a:rPr lang="en-GB" sz="1900" b="1" i="0" u="none" strike="noStrike" dirty="0">
                <a:solidFill>
                  <a:srgbClr val="222222"/>
                </a:solidFill>
                <a:effectLst/>
                <a:latin typeface="Merriweather" pitchFamily="2" charset="77"/>
              </a:rPr>
              <a:t>.</a:t>
            </a:r>
            <a:endParaRPr lang="en-FI" sz="1900" dirty="0"/>
          </a:p>
        </p:txBody>
      </p:sp>
      <p:cxnSp>
        <p:nvCxnSpPr>
          <p:cNvPr id="26" name="Straight Arrow Connector 25">
            <a:extLst>
              <a:ext uri="{FF2B5EF4-FFF2-40B4-BE49-F238E27FC236}">
                <a16:creationId xmlns:a16="http://schemas.microsoft.com/office/drawing/2014/main" id="{CD59DD6B-D35A-DA09-1797-D5EDD035B53D}"/>
              </a:ext>
            </a:extLst>
          </p:cNvPr>
          <p:cNvCxnSpPr>
            <a:stCxn id="21" idx="1"/>
          </p:cNvCxnSpPr>
          <p:nvPr/>
        </p:nvCxnSpPr>
        <p:spPr>
          <a:xfrm flipH="1">
            <a:off x="8153400" y="3748076"/>
            <a:ext cx="457200" cy="73135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598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C9B83E-813B-BB7E-047E-E368C889D79C}"/>
              </a:ext>
            </a:extLst>
          </p:cNvPr>
          <p:cNvSpPr txBox="1"/>
          <p:nvPr/>
        </p:nvSpPr>
        <p:spPr>
          <a:xfrm>
            <a:off x="3048000" y="1665000"/>
            <a:ext cx="6096000" cy="3046988"/>
          </a:xfrm>
          <a:prstGeom prst="rect">
            <a:avLst/>
          </a:prstGeom>
          <a:noFill/>
        </p:spPr>
        <p:txBody>
          <a:bodyPr wrap="square">
            <a:spAutoFit/>
          </a:bodyPr>
          <a:lstStyle/>
          <a:p>
            <a:r>
              <a:rPr lang="en-GB" sz="2400" b="0" i="0" u="none" strike="noStrike" dirty="0">
                <a:solidFill>
                  <a:srgbClr val="555555"/>
                </a:solidFill>
                <a:effectLst/>
                <a:latin typeface="Lato" panose="020F0502020204030204" pitchFamily="34" charset="0"/>
              </a:rPr>
              <a:t>The function is not referentially transparent. The value returned depends on x which may be changed by another process. If you think of this in terms of Object Oriented programming, x could be a class member variable and plus a class method. Such operations are referentially opaque and are common in the OO paradigm.</a:t>
            </a:r>
            <a:endParaRPr lang="en-FI" sz="2400" dirty="0"/>
          </a:p>
        </p:txBody>
      </p:sp>
    </p:spTree>
    <p:extLst>
      <p:ext uri="{BB962C8B-B14F-4D97-AF65-F5344CB8AC3E}">
        <p14:creationId xmlns:p14="http://schemas.microsoft.com/office/powerpoint/2010/main" val="4030358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0C2F-5126-D439-3E22-8F88F0BA5125}"/>
              </a:ext>
            </a:extLst>
          </p:cNvPr>
          <p:cNvSpPr>
            <a:spLocks noGrp="1"/>
          </p:cNvSpPr>
          <p:nvPr>
            <p:ph type="title"/>
          </p:nvPr>
        </p:nvSpPr>
        <p:spPr>
          <a:xfrm>
            <a:off x="4965430" y="629268"/>
            <a:ext cx="6586491" cy="1286160"/>
          </a:xfrm>
        </p:spPr>
        <p:txBody>
          <a:bodyPr anchor="b">
            <a:normAutofit/>
          </a:bodyPr>
          <a:lstStyle/>
          <a:p>
            <a:r>
              <a:rPr lang="en-FI" dirty="0"/>
              <a:t>Mentimeter</a:t>
            </a:r>
          </a:p>
        </p:txBody>
      </p:sp>
      <p:pic>
        <p:nvPicPr>
          <p:cNvPr id="6" name="Picture 5">
            <a:extLst>
              <a:ext uri="{FF2B5EF4-FFF2-40B4-BE49-F238E27FC236}">
                <a16:creationId xmlns:a16="http://schemas.microsoft.com/office/drawing/2014/main" id="{AE51C717-A984-F6D8-23B5-C72A3E940346}"/>
              </a:ext>
            </a:extLst>
          </p:cNvPr>
          <p:cNvPicPr>
            <a:picLocks noChangeAspect="1"/>
          </p:cNvPicPr>
          <p:nvPr/>
        </p:nvPicPr>
        <p:blipFill rotWithShape="1">
          <a:blip r:embed="rId2"/>
          <a:srcRect l="34342" r="27637"/>
          <a:stretch/>
        </p:blipFill>
        <p:spPr>
          <a:xfrm>
            <a:off x="20" y="10"/>
            <a:ext cx="4635571" cy="6857990"/>
          </a:xfrm>
          <a:prstGeom prst="rect">
            <a:avLst/>
          </a:prstGeom>
          <a:effectLst/>
        </p:spPr>
      </p:pic>
      <p:graphicFrame>
        <p:nvGraphicFramePr>
          <p:cNvPr id="5" name="Content Placeholder 2">
            <a:extLst>
              <a:ext uri="{FF2B5EF4-FFF2-40B4-BE49-F238E27FC236}">
                <a16:creationId xmlns:a16="http://schemas.microsoft.com/office/drawing/2014/main" id="{E5941F3C-5A43-4133-CC67-FD3117A5EC13}"/>
              </a:ext>
            </a:extLst>
          </p:cNvPr>
          <p:cNvGraphicFramePr>
            <a:graphicFrameLocks noGrp="1"/>
          </p:cNvGraphicFramePr>
          <p:nvPr>
            <p:ph idx="1"/>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8702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code background">
            <a:extLst>
              <a:ext uri="{FF2B5EF4-FFF2-40B4-BE49-F238E27FC236}">
                <a16:creationId xmlns:a16="http://schemas.microsoft.com/office/drawing/2014/main" id="{851ADD61-BD6C-DA0F-F68A-13AB0A253445}"/>
              </a:ext>
            </a:extLst>
          </p:cNvPr>
          <p:cNvPicPr>
            <a:picLocks noGrp="1" noChangeAspect="1"/>
          </p:cNvPicPr>
          <p:nvPr>
            <p:ph idx="1"/>
          </p:nvPr>
        </p:nvPicPr>
        <p:blipFill rotWithShape="1">
          <a:blip r:embed="rId3"/>
          <a:srcRect l="12934" r="-1"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728106-A353-0AC0-515A-BE36375FBFC2}"/>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dirty="0"/>
              <a:t>Scala</a:t>
            </a:r>
          </a:p>
        </p:txBody>
      </p:sp>
      <p:pic>
        <p:nvPicPr>
          <p:cNvPr id="6" name="Picture 5" descr="A picture containing text, clipart&#10;&#10;Description automatically generated">
            <a:extLst>
              <a:ext uri="{FF2B5EF4-FFF2-40B4-BE49-F238E27FC236}">
                <a16:creationId xmlns:a16="http://schemas.microsoft.com/office/drawing/2014/main" id="{13A69081-1E95-204D-D1E4-00EBA0241844}"/>
              </a:ext>
            </a:extLst>
          </p:cNvPr>
          <p:cNvPicPr>
            <a:picLocks noChangeAspect="1"/>
          </p:cNvPicPr>
          <p:nvPr/>
        </p:nvPicPr>
        <p:blipFill>
          <a:blip r:embed="rId4"/>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1367204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Functional Programming</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38199" y="1825625"/>
            <a:ext cx="10597587" cy="4351338"/>
          </a:xfrm>
        </p:spPr>
        <p:txBody>
          <a:bodyPr/>
          <a:lstStyle/>
          <a:p>
            <a:r>
              <a:rPr lang="en-FI" dirty="0"/>
              <a:t>Imperative Programming</a:t>
            </a:r>
          </a:p>
          <a:p>
            <a:pPr lvl="1"/>
            <a:r>
              <a:rPr lang="en-GB" dirty="0"/>
              <a:t>P</a:t>
            </a:r>
            <a:r>
              <a:rPr lang="en-FI" dirty="0"/>
              <a:t>erceived as traditional programming</a:t>
            </a:r>
          </a:p>
          <a:p>
            <a:pPr lvl="1"/>
            <a:r>
              <a:rPr lang="en-FI" dirty="0"/>
              <a:t>C, C++, JAVA, C#</a:t>
            </a:r>
          </a:p>
          <a:p>
            <a:pPr lvl="1"/>
            <a:r>
              <a:rPr lang="en-FI" dirty="0"/>
              <a:t>The programmer tells the computer what to do, e.g., </a:t>
            </a:r>
            <a:r>
              <a:rPr lang="en-GB" b="0" i="0" dirty="0">
                <a:effectLst/>
                <a:latin typeface="Times New Roman" panose="02020603050405020304" pitchFamily="18" charset="0"/>
              </a:rPr>
              <a:t>x = y + z. </a:t>
            </a:r>
            <a:endParaRPr lang="en-FI" dirty="0"/>
          </a:p>
          <a:p>
            <a:pPr lvl="1"/>
            <a:r>
              <a:rPr lang="en-GB" dirty="0"/>
              <a:t>Oriented around control statements, looping constructs and assignments.</a:t>
            </a:r>
            <a:endParaRPr lang="en-FI" dirty="0"/>
          </a:p>
          <a:p>
            <a:r>
              <a:rPr lang="en-FI" dirty="0"/>
              <a:t>Functional Programming</a:t>
            </a:r>
          </a:p>
          <a:p>
            <a:pPr lvl="1"/>
            <a:r>
              <a:rPr lang="en-GB" dirty="0"/>
              <a:t>Aims on describing the solution</a:t>
            </a:r>
          </a:p>
          <a:p>
            <a:pPr lvl="1"/>
            <a:r>
              <a:rPr lang="en-GB" dirty="0"/>
              <a:t>What the program needs to be doing (rather than how it should be done).</a:t>
            </a:r>
            <a:endParaRPr lang="en-FI" dirty="0"/>
          </a:p>
        </p:txBody>
      </p:sp>
      <p:pic>
        <p:nvPicPr>
          <p:cNvPr id="4" name="Picture 3" descr="A picture containing text, clipart&#10;&#10;Description automatically generated">
            <a:extLst>
              <a:ext uri="{FF2B5EF4-FFF2-40B4-BE49-F238E27FC236}">
                <a16:creationId xmlns:a16="http://schemas.microsoft.com/office/drawing/2014/main" id="{363137C6-716A-E99A-0CC4-1487D829F42A}"/>
              </a:ext>
            </a:extLst>
          </p:cNvPr>
          <p:cNvPicPr>
            <a:picLocks noChangeAspect="1"/>
          </p:cNvPicPr>
          <p:nvPr/>
        </p:nvPicPr>
        <p:blipFill>
          <a:blip r:embed="rId3"/>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3066564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85AA-E8EC-D4C7-97D6-2289DC54961F}"/>
              </a:ext>
            </a:extLst>
          </p:cNvPr>
          <p:cNvSpPr>
            <a:spLocks noGrp="1"/>
          </p:cNvSpPr>
          <p:nvPr>
            <p:ph type="title"/>
          </p:nvPr>
        </p:nvSpPr>
        <p:spPr/>
        <p:txBody>
          <a:bodyPr/>
          <a:lstStyle/>
          <a:p>
            <a:r>
              <a:rPr lang="en-FI" dirty="0"/>
              <a:t>Scala</a:t>
            </a:r>
          </a:p>
        </p:txBody>
      </p:sp>
      <p:pic>
        <p:nvPicPr>
          <p:cNvPr id="5" name="Content Placeholder 4" descr="Diagram&#10;&#10;Description automatically generated with medium confidence">
            <a:extLst>
              <a:ext uri="{FF2B5EF4-FFF2-40B4-BE49-F238E27FC236}">
                <a16:creationId xmlns:a16="http://schemas.microsoft.com/office/drawing/2014/main" id="{5D5D4689-20A0-C06D-CFD7-09B92BC2DCB8}"/>
              </a:ext>
            </a:extLst>
          </p:cNvPr>
          <p:cNvPicPr>
            <a:picLocks noGrp="1" noChangeAspect="1"/>
          </p:cNvPicPr>
          <p:nvPr>
            <p:ph idx="1"/>
          </p:nvPr>
        </p:nvPicPr>
        <p:blipFill>
          <a:blip r:embed="rId2"/>
          <a:stretch>
            <a:fillRect/>
          </a:stretch>
        </p:blipFill>
        <p:spPr>
          <a:xfrm>
            <a:off x="2332545" y="1825625"/>
            <a:ext cx="7526910" cy="4351338"/>
          </a:xfrm>
        </p:spPr>
      </p:pic>
    </p:spTree>
    <p:extLst>
      <p:ext uri="{BB962C8B-B14F-4D97-AF65-F5344CB8AC3E}">
        <p14:creationId xmlns:p14="http://schemas.microsoft.com/office/powerpoint/2010/main" val="358996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7EC8-72D4-6436-C638-B4F0D597C6F3}"/>
              </a:ext>
            </a:extLst>
          </p:cNvPr>
          <p:cNvSpPr>
            <a:spLocks noGrp="1"/>
          </p:cNvSpPr>
          <p:nvPr>
            <p:ph type="title"/>
          </p:nvPr>
        </p:nvSpPr>
        <p:spPr/>
        <p:txBody>
          <a:bodyPr/>
          <a:lstStyle/>
          <a:p>
            <a:r>
              <a:rPr lang="en-FI" dirty="0"/>
              <a:t>Scala</a:t>
            </a:r>
          </a:p>
        </p:txBody>
      </p:sp>
      <p:sp>
        <p:nvSpPr>
          <p:cNvPr id="3" name="Content Placeholder 2">
            <a:extLst>
              <a:ext uri="{FF2B5EF4-FFF2-40B4-BE49-F238E27FC236}">
                <a16:creationId xmlns:a16="http://schemas.microsoft.com/office/drawing/2014/main" id="{F12AC13E-49A4-D411-4BAA-6DE336F965A4}"/>
              </a:ext>
            </a:extLst>
          </p:cNvPr>
          <p:cNvSpPr>
            <a:spLocks noGrp="1"/>
          </p:cNvSpPr>
          <p:nvPr>
            <p:ph idx="1"/>
          </p:nvPr>
        </p:nvSpPr>
        <p:spPr/>
        <p:txBody>
          <a:bodyPr/>
          <a:lstStyle/>
          <a:p>
            <a:r>
              <a:rPr lang="en-GB" dirty="0"/>
              <a:t>I</a:t>
            </a:r>
            <a:r>
              <a:rPr lang="en-FI" dirty="0"/>
              <a:t>t is a multi-paradigm (a hybrid) language: OOP + FP.</a:t>
            </a:r>
          </a:p>
          <a:p>
            <a:r>
              <a:rPr lang="en-GB" dirty="0"/>
              <a:t>F</a:t>
            </a:r>
            <a:r>
              <a:rPr lang="en-FI" dirty="0"/>
              <a:t>rom the OOP perspective, it is quite like JAVA or C++.</a:t>
            </a:r>
          </a:p>
          <a:p>
            <a:r>
              <a:rPr lang="en-FI" dirty="0"/>
              <a:t>It also enables functional programming like Haskell.</a:t>
            </a:r>
          </a:p>
          <a:p>
            <a:r>
              <a:rPr lang="en-FI" dirty="0"/>
              <a:t>It can be compiled into a JAVA byte code – runs on JVM.</a:t>
            </a:r>
          </a:p>
          <a:p>
            <a:r>
              <a:rPr lang="en-GB" dirty="0"/>
              <a:t>It has interoperability with JAVA.</a:t>
            </a:r>
          </a:p>
          <a:p>
            <a:r>
              <a:rPr lang="en-GB" dirty="0"/>
              <a:t>JRE allows Scala to exploit its libraries.</a:t>
            </a:r>
          </a:p>
          <a:p>
            <a:endParaRPr lang="en-FI" dirty="0"/>
          </a:p>
          <a:p>
            <a:endParaRPr lang="en-FI" dirty="0"/>
          </a:p>
          <a:p>
            <a:endParaRPr lang="en-FI" dirty="0"/>
          </a:p>
          <a:p>
            <a:endParaRPr lang="en-FI" dirty="0"/>
          </a:p>
          <a:p>
            <a:endParaRPr lang="en-FI" dirty="0"/>
          </a:p>
          <a:p>
            <a:endParaRPr lang="en-FI" dirty="0"/>
          </a:p>
        </p:txBody>
      </p:sp>
    </p:spTree>
    <p:extLst>
      <p:ext uri="{BB962C8B-B14F-4D97-AF65-F5344CB8AC3E}">
        <p14:creationId xmlns:p14="http://schemas.microsoft.com/office/powerpoint/2010/main" val="3448001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ABEE3-26F7-81B9-9EF3-2A3A6400454B}"/>
              </a:ext>
            </a:extLst>
          </p:cNvPr>
          <p:cNvSpPr>
            <a:spLocks noGrp="1"/>
          </p:cNvSpPr>
          <p:nvPr>
            <p:ph type="title"/>
          </p:nvPr>
        </p:nvSpPr>
        <p:spPr>
          <a:xfrm>
            <a:off x="6513788" y="365125"/>
            <a:ext cx="4840010" cy="1807305"/>
          </a:xfrm>
        </p:spPr>
        <p:txBody>
          <a:bodyPr>
            <a:normAutofit/>
          </a:bodyPr>
          <a:lstStyle/>
          <a:p>
            <a:r>
              <a:rPr lang="en-FI" dirty="0"/>
              <a:t>References</a:t>
            </a:r>
          </a:p>
        </p:txBody>
      </p:sp>
      <p:pic>
        <p:nvPicPr>
          <p:cNvPr id="5" name="Picture 4" descr="Stack of books">
            <a:extLst>
              <a:ext uri="{FF2B5EF4-FFF2-40B4-BE49-F238E27FC236}">
                <a16:creationId xmlns:a16="http://schemas.microsoft.com/office/drawing/2014/main" id="{C6C4819A-D3F0-4D51-AE4B-961719A637FB}"/>
              </a:ext>
            </a:extLst>
          </p:cNvPr>
          <p:cNvPicPr>
            <a:picLocks noChangeAspect="1"/>
          </p:cNvPicPr>
          <p:nvPr/>
        </p:nvPicPr>
        <p:blipFill rotWithShape="1">
          <a:blip r:embed="rId2"/>
          <a:srcRect l="37364" r="310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71AA05E-7E5F-B88E-C776-E33C48683DD4}"/>
              </a:ext>
            </a:extLst>
          </p:cNvPr>
          <p:cNvSpPr>
            <a:spLocks noGrp="1"/>
          </p:cNvSpPr>
          <p:nvPr>
            <p:ph idx="1"/>
          </p:nvPr>
        </p:nvSpPr>
        <p:spPr>
          <a:xfrm>
            <a:off x="6295260" y="1990397"/>
            <a:ext cx="5715000" cy="3843666"/>
          </a:xfrm>
        </p:spPr>
        <p:txBody>
          <a:bodyPr>
            <a:noAutofit/>
          </a:bodyPr>
          <a:lstStyle/>
          <a:p>
            <a:r>
              <a:rPr lang="en-GB" sz="2400" dirty="0" err="1"/>
              <a:t>Chiusano</a:t>
            </a:r>
            <a:r>
              <a:rPr lang="en-GB" sz="2400" dirty="0"/>
              <a:t>, P., &amp; Bjarnason, R. (2014). </a:t>
            </a:r>
            <a:r>
              <a:rPr lang="en-GB" sz="2400" i="1" dirty="0"/>
              <a:t>Functional Programming in Scala</a:t>
            </a:r>
            <a:r>
              <a:rPr lang="en-GB" sz="2400" dirty="0"/>
              <a:t>. Manning publications.</a:t>
            </a:r>
          </a:p>
          <a:p>
            <a:r>
              <a:rPr lang="en-GB" sz="2400" dirty="0"/>
              <a:t>Hunt, J. (2018). A Beginner’s Guide to Scala, Object Orientation and Functional Programming. In </a:t>
            </a:r>
            <a:r>
              <a:rPr lang="en-GB" sz="2400" i="1" dirty="0"/>
              <a:t>A Beginner’s Guide to Scala, Object Orientation and Functional Programming</a:t>
            </a:r>
            <a:r>
              <a:rPr lang="en-GB" sz="2400" dirty="0"/>
              <a:t>. Springer International Publishing. https://</a:t>
            </a:r>
            <a:r>
              <a:rPr lang="en-GB" sz="2400" dirty="0" err="1"/>
              <a:t>doi.org</a:t>
            </a:r>
            <a:r>
              <a:rPr lang="en-GB" sz="2400" dirty="0"/>
              <a:t>/10.1007/978-3-319-75771-1</a:t>
            </a:r>
          </a:p>
        </p:txBody>
      </p:sp>
    </p:spTree>
    <p:extLst>
      <p:ext uri="{BB962C8B-B14F-4D97-AF65-F5344CB8AC3E}">
        <p14:creationId xmlns:p14="http://schemas.microsoft.com/office/powerpoint/2010/main" val="3917817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Functional Programming</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38199" y="1825625"/>
            <a:ext cx="10597587" cy="4667250"/>
          </a:xfrm>
        </p:spPr>
        <p:txBody>
          <a:bodyPr>
            <a:normAutofit fontScale="92500" lnSpcReduction="10000"/>
          </a:bodyPr>
          <a:lstStyle/>
          <a:p>
            <a:r>
              <a:rPr lang="en-FI" dirty="0"/>
              <a:t>It is based on </a:t>
            </a:r>
            <a:r>
              <a:rPr lang="en-FI" b="1" i="1" dirty="0"/>
              <a:t>pure functions.</a:t>
            </a:r>
          </a:p>
          <a:p>
            <a:pPr lvl="1"/>
            <a:r>
              <a:rPr lang="en-GB" dirty="0"/>
              <a:t>F</a:t>
            </a:r>
            <a:r>
              <a:rPr lang="en-FI" dirty="0"/>
              <a:t>unctions that have</a:t>
            </a:r>
            <a:r>
              <a:rPr lang="en-FI" b="1" i="1" dirty="0"/>
              <a:t> no side effects</a:t>
            </a:r>
            <a:r>
              <a:rPr lang="en-FI" b="1" dirty="0"/>
              <a:t>!</a:t>
            </a:r>
          </a:p>
          <a:p>
            <a:endParaRPr lang="en-FI" dirty="0"/>
          </a:p>
          <a:p>
            <a:r>
              <a:rPr lang="en-FI" dirty="0"/>
              <a:t>Side Effects: rather than simply returning the results, a function does one of the following:</a:t>
            </a:r>
          </a:p>
          <a:p>
            <a:pPr lvl="1"/>
            <a:r>
              <a:rPr lang="en-GB" dirty="0"/>
              <a:t>Modifying a variable</a:t>
            </a:r>
          </a:p>
          <a:p>
            <a:pPr lvl="1"/>
            <a:r>
              <a:rPr lang="en-GB" dirty="0"/>
              <a:t>Modifying a data structure in place </a:t>
            </a:r>
          </a:p>
          <a:p>
            <a:pPr lvl="1"/>
            <a:r>
              <a:rPr lang="en-GB" dirty="0"/>
              <a:t>Setting a field on an object</a:t>
            </a:r>
          </a:p>
          <a:p>
            <a:pPr lvl="1"/>
            <a:r>
              <a:rPr lang="en-GB" dirty="0"/>
              <a:t>Throwing an exception or halting with an error</a:t>
            </a:r>
          </a:p>
          <a:p>
            <a:pPr lvl="1"/>
            <a:r>
              <a:rPr lang="en-GB" dirty="0"/>
              <a:t>Printing to the console or reading user input </a:t>
            </a:r>
          </a:p>
          <a:p>
            <a:pPr lvl="1"/>
            <a:r>
              <a:rPr lang="en-GB" dirty="0"/>
              <a:t>Reading from or writing to a file </a:t>
            </a:r>
          </a:p>
          <a:p>
            <a:pPr lvl="1"/>
            <a:r>
              <a:rPr lang="en-GB" dirty="0"/>
              <a:t>Drawing on the screen</a:t>
            </a:r>
            <a:endParaRPr lang="en-FI" dirty="0"/>
          </a:p>
          <a:p>
            <a:pPr lvl="1"/>
            <a:endParaRPr lang="en-FI" dirty="0"/>
          </a:p>
        </p:txBody>
      </p:sp>
      <p:pic>
        <p:nvPicPr>
          <p:cNvPr id="4" name="Picture 3" descr="A picture containing text, clipart&#10;&#10;Description automatically generated">
            <a:extLst>
              <a:ext uri="{FF2B5EF4-FFF2-40B4-BE49-F238E27FC236}">
                <a16:creationId xmlns:a16="http://schemas.microsoft.com/office/drawing/2014/main" id="{E8DAFB6B-E2B6-6762-3BE7-A804EC1D676A}"/>
              </a:ext>
            </a:extLst>
          </p:cNvPr>
          <p:cNvPicPr>
            <a:picLocks noChangeAspect="1"/>
          </p:cNvPicPr>
          <p:nvPr/>
        </p:nvPicPr>
        <p:blipFill>
          <a:blip r:embed="rId3"/>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345712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Functional Programming</a:t>
            </a:r>
          </a:p>
        </p:txBody>
      </p:sp>
      <p:sp>
        <p:nvSpPr>
          <p:cNvPr id="3" name="Content Placeholder 2">
            <a:extLst>
              <a:ext uri="{FF2B5EF4-FFF2-40B4-BE49-F238E27FC236}">
                <a16:creationId xmlns:a16="http://schemas.microsoft.com/office/drawing/2014/main" id="{47CF86C2-DC35-9858-DC05-690339A63424}"/>
              </a:ext>
            </a:extLst>
          </p:cNvPr>
          <p:cNvSpPr>
            <a:spLocks noGrp="1"/>
          </p:cNvSpPr>
          <p:nvPr>
            <p:ph idx="1"/>
          </p:nvPr>
        </p:nvSpPr>
        <p:spPr>
          <a:xfrm>
            <a:off x="838199" y="1825625"/>
            <a:ext cx="10597587" cy="4351338"/>
          </a:xfrm>
        </p:spPr>
        <p:txBody>
          <a:bodyPr>
            <a:normAutofit fontScale="92500"/>
          </a:bodyPr>
          <a:lstStyle/>
          <a:p>
            <a:pPr marL="457200" lvl="1" indent="0" algn="ctr">
              <a:buNone/>
            </a:pPr>
            <a:r>
              <a:rPr lang="en-FI" sz="2800" dirty="0"/>
              <a:t>“FP is a restriction on how we write programs, but </a:t>
            </a:r>
          </a:p>
          <a:p>
            <a:pPr marL="457200" lvl="1" indent="0" algn="ctr">
              <a:buNone/>
            </a:pPr>
            <a:r>
              <a:rPr lang="en-FI" sz="2800" dirty="0"/>
              <a:t>not on what programs can express”. </a:t>
            </a:r>
          </a:p>
          <a:p>
            <a:pPr marL="457200" lvl="1" indent="0">
              <a:buNone/>
            </a:pPr>
            <a:endParaRPr lang="en-FI" sz="2800" dirty="0"/>
          </a:p>
          <a:p>
            <a:pPr marL="457200" lvl="1" indent="0">
              <a:buNone/>
            </a:pPr>
            <a:r>
              <a:rPr lang="en-FI" sz="2800" dirty="0"/>
              <a:t>It increases modularity via programming pure functions that are </a:t>
            </a:r>
            <a:r>
              <a:rPr lang="en-GB" sz="2800" dirty="0"/>
              <a:t>easier to: </a:t>
            </a:r>
          </a:p>
          <a:p>
            <a:pPr lvl="1"/>
            <a:r>
              <a:rPr lang="en-GB" sz="2800" dirty="0"/>
              <a:t>test</a:t>
            </a:r>
          </a:p>
          <a:p>
            <a:pPr lvl="1"/>
            <a:r>
              <a:rPr lang="en-GB" sz="2800" dirty="0"/>
              <a:t>reuse </a:t>
            </a:r>
          </a:p>
          <a:p>
            <a:pPr lvl="1"/>
            <a:r>
              <a:rPr lang="en-GB" sz="2800" dirty="0"/>
              <a:t>parallelize</a:t>
            </a:r>
          </a:p>
          <a:p>
            <a:pPr lvl="1"/>
            <a:r>
              <a:rPr lang="en-GB" sz="2800" dirty="0"/>
              <a:t>generalize </a:t>
            </a:r>
          </a:p>
          <a:p>
            <a:pPr lvl="1"/>
            <a:r>
              <a:rPr lang="en-GB" sz="2800" dirty="0"/>
              <a:t>can be reasoned</a:t>
            </a:r>
          </a:p>
          <a:p>
            <a:pPr marL="457200" lvl="1" indent="0">
              <a:buNone/>
            </a:pPr>
            <a:r>
              <a:rPr lang="en-GB" sz="2800" dirty="0"/>
              <a:t>Pure functions are less prone to bugs!</a:t>
            </a:r>
            <a:endParaRPr lang="en-FI" sz="2800" dirty="0"/>
          </a:p>
        </p:txBody>
      </p:sp>
      <p:pic>
        <p:nvPicPr>
          <p:cNvPr id="4" name="Picture 3" descr="A picture containing text, clipart&#10;&#10;Description automatically generated">
            <a:extLst>
              <a:ext uri="{FF2B5EF4-FFF2-40B4-BE49-F238E27FC236}">
                <a16:creationId xmlns:a16="http://schemas.microsoft.com/office/drawing/2014/main" id="{3EF93C94-D560-1560-B3B7-0CCE85309766}"/>
              </a:ext>
            </a:extLst>
          </p:cNvPr>
          <p:cNvPicPr>
            <a:picLocks noChangeAspect="1"/>
          </p:cNvPicPr>
          <p:nvPr/>
        </p:nvPicPr>
        <p:blipFill>
          <a:blip r:embed="rId3"/>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364067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dirty="0"/>
              <a:t>A Program with Side Effects</a:t>
            </a:r>
          </a:p>
        </p:txBody>
      </p:sp>
      <p:pic>
        <p:nvPicPr>
          <p:cNvPr id="5" name="Content Placeholder 4" descr="Diagram&#10;&#10;Description automatically generated">
            <a:extLst>
              <a:ext uri="{FF2B5EF4-FFF2-40B4-BE49-F238E27FC236}">
                <a16:creationId xmlns:a16="http://schemas.microsoft.com/office/drawing/2014/main" id="{B82AABDB-EDF3-9D25-E5E5-0C9927C258AD}"/>
              </a:ext>
            </a:extLst>
          </p:cNvPr>
          <p:cNvPicPr>
            <a:picLocks noGrp="1" noChangeAspect="1"/>
          </p:cNvPicPr>
          <p:nvPr>
            <p:ph idx="1"/>
          </p:nvPr>
        </p:nvPicPr>
        <p:blipFill>
          <a:blip r:embed="rId3"/>
          <a:stretch>
            <a:fillRect/>
          </a:stretch>
        </p:blipFill>
        <p:spPr>
          <a:xfrm>
            <a:off x="1509787" y="1676399"/>
            <a:ext cx="9324872" cy="5108575"/>
          </a:xfrm>
        </p:spPr>
      </p:pic>
      <p:sp>
        <p:nvSpPr>
          <p:cNvPr id="6" name="Rounded Rectangle 5">
            <a:extLst>
              <a:ext uri="{FF2B5EF4-FFF2-40B4-BE49-F238E27FC236}">
                <a16:creationId xmlns:a16="http://schemas.microsoft.com/office/drawing/2014/main" id="{AB00A3AD-D268-51C1-641C-FD116C5B4772}"/>
              </a:ext>
            </a:extLst>
          </p:cNvPr>
          <p:cNvSpPr/>
          <p:nvPr/>
        </p:nvSpPr>
        <p:spPr>
          <a:xfrm>
            <a:off x="271491" y="3556000"/>
            <a:ext cx="2171700" cy="2260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D</a:t>
            </a:r>
            <a:r>
              <a:rPr lang="en-FI" dirty="0"/>
              <a:t>ifficult to test because it is contacting the credit card company, and we don’t want our tests to do that.</a:t>
            </a:r>
          </a:p>
        </p:txBody>
      </p:sp>
      <p:sp>
        <p:nvSpPr>
          <p:cNvPr id="7" name="Rounded Rectangle 6">
            <a:extLst>
              <a:ext uri="{FF2B5EF4-FFF2-40B4-BE49-F238E27FC236}">
                <a16:creationId xmlns:a16="http://schemas.microsoft.com/office/drawing/2014/main" id="{CB5A0BBE-446F-3264-AC7A-183E09A00B2F}"/>
              </a:ext>
            </a:extLst>
          </p:cNvPr>
          <p:cNvSpPr/>
          <p:nvPr/>
        </p:nvSpPr>
        <p:spPr>
          <a:xfrm>
            <a:off x="8659887" y="771525"/>
            <a:ext cx="3365500" cy="14763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b="1" i="0" u="none" strike="noStrike" dirty="0">
                <a:solidFill>
                  <a:srgbClr val="222222"/>
                </a:solidFill>
                <a:effectLst/>
                <a:latin typeface="Merriweather" pitchFamily="2" charset="77"/>
              </a:rPr>
              <a:t>our function merely returns a </a:t>
            </a:r>
            <a:r>
              <a:rPr lang="en-GB" b="1" dirty="0"/>
              <a:t>Coffee</a:t>
            </a:r>
            <a:r>
              <a:rPr lang="en-GB" b="1" i="0" u="none" strike="noStrike" dirty="0">
                <a:solidFill>
                  <a:srgbClr val="222222"/>
                </a:solidFill>
                <a:effectLst/>
                <a:latin typeface="Merriweather" pitchFamily="2" charset="77"/>
              </a:rPr>
              <a:t> and these other actions are happening </a:t>
            </a:r>
            <a:r>
              <a:rPr lang="en-GB" b="1" i="1" u="none" strike="noStrike" dirty="0">
                <a:solidFill>
                  <a:srgbClr val="222222"/>
                </a:solidFill>
                <a:effectLst/>
                <a:latin typeface="Merriweather" pitchFamily="2" charset="77"/>
              </a:rPr>
              <a:t>on the side</a:t>
            </a:r>
            <a:r>
              <a:rPr lang="en-FI" dirty="0"/>
              <a:t>.</a:t>
            </a:r>
          </a:p>
        </p:txBody>
      </p:sp>
      <p:pic>
        <p:nvPicPr>
          <p:cNvPr id="8" name="Picture 7" descr="A picture containing text, clipart&#10;&#10;Description automatically generated">
            <a:extLst>
              <a:ext uri="{FF2B5EF4-FFF2-40B4-BE49-F238E27FC236}">
                <a16:creationId xmlns:a16="http://schemas.microsoft.com/office/drawing/2014/main" id="{F2AFECAA-EEC6-8BDA-9C43-7CCF7491F2A6}"/>
              </a:ext>
            </a:extLst>
          </p:cNvPr>
          <p:cNvPicPr>
            <a:picLocks noChangeAspect="1"/>
          </p:cNvPicPr>
          <p:nvPr/>
        </p:nvPicPr>
        <p:blipFill>
          <a:blip r:embed="rId4"/>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269642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xt, letter&#10;&#10;Description automatically generated">
            <a:extLst>
              <a:ext uri="{FF2B5EF4-FFF2-40B4-BE49-F238E27FC236}">
                <a16:creationId xmlns:a16="http://schemas.microsoft.com/office/drawing/2014/main" id="{3BD96B77-3594-B18C-47A1-E1C4B4AEBED0}"/>
              </a:ext>
            </a:extLst>
          </p:cNvPr>
          <p:cNvPicPr>
            <a:picLocks noGrp="1" noChangeAspect="1"/>
          </p:cNvPicPr>
          <p:nvPr>
            <p:ph idx="1"/>
          </p:nvPr>
        </p:nvPicPr>
        <p:blipFill>
          <a:blip r:embed="rId3"/>
          <a:stretch>
            <a:fillRect/>
          </a:stretch>
        </p:blipFill>
        <p:spPr>
          <a:xfrm>
            <a:off x="2195400" y="1690688"/>
            <a:ext cx="8421985" cy="2704307"/>
          </a:xfrm>
        </p:spPr>
      </p:pic>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sz="3600" dirty="0"/>
              <a:t>A Program with Side Effects</a:t>
            </a:r>
            <a:br>
              <a:rPr lang="en-FI" dirty="0"/>
            </a:br>
            <a:r>
              <a:rPr lang="en-FI" i="1" dirty="0"/>
              <a:t>making it more testable</a:t>
            </a:r>
          </a:p>
        </p:txBody>
      </p:sp>
      <p:sp>
        <p:nvSpPr>
          <p:cNvPr id="6" name="Rounded Rectangle 5">
            <a:extLst>
              <a:ext uri="{FF2B5EF4-FFF2-40B4-BE49-F238E27FC236}">
                <a16:creationId xmlns:a16="http://schemas.microsoft.com/office/drawing/2014/main" id="{AB00A3AD-D268-51C1-641C-FD116C5B4772}"/>
              </a:ext>
            </a:extLst>
          </p:cNvPr>
          <p:cNvSpPr/>
          <p:nvPr/>
        </p:nvSpPr>
        <p:spPr>
          <a:xfrm>
            <a:off x="166613" y="2057400"/>
            <a:ext cx="2171700" cy="17272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i-FI" dirty="0" err="1"/>
              <a:t>We</a:t>
            </a:r>
            <a:r>
              <a:rPr lang="fi-FI" dirty="0"/>
              <a:t> </a:t>
            </a:r>
            <a:r>
              <a:rPr lang="fi-FI" i="1" dirty="0" err="1"/>
              <a:t>can</a:t>
            </a:r>
            <a:r>
              <a:rPr lang="fi-FI" dirty="0"/>
              <a:t> </a:t>
            </a:r>
            <a:r>
              <a:rPr lang="fi-FI" dirty="0" err="1"/>
              <a:t>develop</a:t>
            </a:r>
            <a:r>
              <a:rPr lang="fi-FI" dirty="0"/>
              <a:t> </a:t>
            </a:r>
            <a:r>
              <a:rPr lang="fi-FI" dirty="0" err="1"/>
              <a:t>mocks</a:t>
            </a:r>
            <a:r>
              <a:rPr lang="fi-FI" dirty="0"/>
              <a:t> to </a:t>
            </a:r>
            <a:r>
              <a:rPr lang="fi-FI" dirty="0" err="1"/>
              <a:t>test</a:t>
            </a:r>
            <a:r>
              <a:rPr lang="fi-FI" dirty="0"/>
              <a:t> </a:t>
            </a:r>
            <a:r>
              <a:rPr lang="fi-FI" i="1" dirty="0" err="1"/>
              <a:t>Payments</a:t>
            </a:r>
            <a:r>
              <a:rPr lang="fi-FI" dirty="0"/>
              <a:t> (</a:t>
            </a:r>
            <a:r>
              <a:rPr lang="fi-FI" i="1" dirty="0" err="1"/>
              <a:t>which</a:t>
            </a:r>
            <a:r>
              <a:rPr lang="fi-FI" i="1" dirty="0"/>
              <a:t> </a:t>
            </a:r>
            <a:r>
              <a:rPr lang="fi-FI" i="1" dirty="0" err="1"/>
              <a:t>can</a:t>
            </a:r>
            <a:r>
              <a:rPr lang="fi-FI" i="1" dirty="0"/>
              <a:t> </a:t>
            </a:r>
            <a:r>
              <a:rPr lang="fi-FI" i="1" dirty="0" err="1"/>
              <a:t>be</a:t>
            </a:r>
            <a:r>
              <a:rPr lang="fi-FI" i="1" dirty="0"/>
              <a:t> an </a:t>
            </a:r>
            <a:r>
              <a:rPr lang="fi-FI" i="1" dirty="0" err="1"/>
              <a:t>interface</a:t>
            </a:r>
            <a:r>
              <a:rPr lang="fi-FI" dirty="0"/>
              <a:t>).</a:t>
            </a:r>
            <a:endParaRPr lang="en-FI" dirty="0"/>
          </a:p>
        </p:txBody>
      </p:sp>
      <p:sp>
        <p:nvSpPr>
          <p:cNvPr id="7" name="Rounded Rectangle 6">
            <a:extLst>
              <a:ext uri="{FF2B5EF4-FFF2-40B4-BE49-F238E27FC236}">
                <a16:creationId xmlns:a16="http://schemas.microsoft.com/office/drawing/2014/main" id="{CB5A0BBE-446F-3264-AC7A-183E09A00B2F}"/>
              </a:ext>
            </a:extLst>
          </p:cNvPr>
          <p:cNvSpPr/>
          <p:nvPr/>
        </p:nvSpPr>
        <p:spPr>
          <a:xfrm>
            <a:off x="8659887" y="1092200"/>
            <a:ext cx="3365500" cy="11557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i-FI" b="1" i="0" u="none" strike="noStrike" dirty="0" err="1">
                <a:solidFill>
                  <a:srgbClr val="222222"/>
                </a:solidFill>
                <a:effectLst/>
                <a:latin typeface="Merriweather" pitchFamily="2" charset="77"/>
              </a:rPr>
              <a:t>We</a:t>
            </a:r>
            <a:r>
              <a:rPr lang="fi-FI" b="1" i="0" u="none" strike="noStrike" dirty="0">
                <a:solidFill>
                  <a:srgbClr val="222222"/>
                </a:solidFill>
                <a:effectLst/>
                <a:latin typeface="Merriweather" pitchFamily="2" charset="77"/>
              </a:rPr>
              <a:t> </a:t>
            </a:r>
            <a:r>
              <a:rPr lang="fi-FI" b="1" i="0" u="none" strike="noStrike" dirty="0" err="1">
                <a:solidFill>
                  <a:srgbClr val="222222"/>
                </a:solidFill>
                <a:effectLst/>
                <a:latin typeface="Merriweather" pitchFamily="2" charset="77"/>
              </a:rPr>
              <a:t>have</a:t>
            </a:r>
            <a:r>
              <a:rPr lang="fi-FI" b="1" i="0" u="none" strike="noStrike" dirty="0">
                <a:solidFill>
                  <a:srgbClr val="222222"/>
                </a:solidFill>
                <a:effectLst/>
                <a:latin typeface="Merriweather" pitchFamily="2" charset="77"/>
              </a:rPr>
              <a:t> </a:t>
            </a:r>
            <a:r>
              <a:rPr lang="fi-FI" b="1" i="0" u="none" strike="noStrike" dirty="0" err="1">
                <a:solidFill>
                  <a:srgbClr val="222222"/>
                </a:solidFill>
                <a:effectLst/>
                <a:latin typeface="Merriweather" pitchFamily="2" charset="77"/>
              </a:rPr>
              <a:t>gained</a:t>
            </a:r>
            <a:r>
              <a:rPr lang="fi-FI" b="1" i="0" u="none" strike="noStrike" dirty="0">
                <a:solidFill>
                  <a:srgbClr val="222222"/>
                </a:solidFill>
                <a:effectLst/>
                <a:latin typeface="Merriweather" pitchFamily="2" charset="77"/>
              </a:rPr>
              <a:t> some </a:t>
            </a:r>
            <a:r>
              <a:rPr lang="fi-FI" b="1" i="0" u="none" strike="noStrike" dirty="0" err="1">
                <a:solidFill>
                  <a:srgbClr val="222222"/>
                </a:solidFill>
                <a:effectLst/>
                <a:latin typeface="Merriweather" pitchFamily="2" charset="77"/>
              </a:rPr>
              <a:t>level</a:t>
            </a:r>
            <a:r>
              <a:rPr lang="fi-FI" b="1" i="0" u="none" strike="noStrike" dirty="0">
                <a:solidFill>
                  <a:srgbClr val="222222"/>
                </a:solidFill>
                <a:effectLst/>
                <a:latin typeface="Merriweather" pitchFamily="2" charset="77"/>
              </a:rPr>
              <a:t> of </a:t>
            </a:r>
            <a:r>
              <a:rPr lang="fi-FI" b="1" i="0" u="none" strike="noStrike" dirty="0" err="1">
                <a:solidFill>
                  <a:srgbClr val="222222"/>
                </a:solidFill>
                <a:effectLst/>
                <a:latin typeface="Merriweather" pitchFamily="2" charset="77"/>
              </a:rPr>
              <a:t>testability</a:t>
            </a:r>
            <a:r>
              <a:rPr lang="fi-FI" b="1" i="0" u="none" strike="noStrike" dirty="0">
                <a:solidFill>
                  <a:srgbClr val="222222"/>
                </a:solidFill>
                <a:effectLst/>
                <a:latin typeface="Merriweather" pitchFamily="2" charset="77"/>
              </a:rPr>
              <a:t>.</a:t>
            </a:r>
            <a:endParaRPr lang="en-FI" dirty="0"/>
          </a:p>
        </p:txBody>
      </p:sp>
      <p:pic>
        <p:nvPicPr>
          <p:cNvPr id="11" name="Picture 10" descr="A picture containing text, clipart&#10;&#10;Description automatically generated">
            <a:extLst>
              <a:ext uri="{FF2B5EF4-FFF2-40B4-BE49-F238E27FC236}">
                <a16:creationId xmlns:a16="http://schemas.microsoft.com/office/drawing/2014/main" id="{A553B56E-0C1A-DFD4-B765-83BB795D96C1}"/>
              </a:ext>
            </a:extLst>
          </p:cNvPr>
          <p:cNvPicPr>
            <a:picLocks noChangeAspect="1"/>
          </p:cNvPicPr>
          <p:nvPr/>
        </p:nvPicPr>
        <p:blipFill>
          <a:blip r:embed="rId4"/>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164683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p:txBody>
          <a:bodyPr/>
          <a:lstStyle/>
          <a:p>
            <a:r>
              <a:rPr lang="en-FI" sz="3600" dirty="0"/>
              <a:t>A Program with Side Effects</a:t>
            </a:r>
            <a:br>
              <a:rPr lang="en-FI" dirty="0"/>
            </a:br>
            <a:r>
              <a:rPr lang="en-FI" i="1" dirty="0"/>
              <a:t>reusability</a:t>
            </a:r>
          </a:p>
        </p:txBody>
      </p:sp>
      <p:sp>
        <p:nvSpPr>
          <p:cNvPr id="10" name="Rounded Rectangle 9">
            <a:extLst>
              <a:ext uri="{FF2B5EF4-FFF2-40B4-BE49-F238E27FC236}">
                <a16:creationId xmlns:a16="http://schemas.microsoft.com/office/drawing/2014/main" id="{BCA8A19C-6F70-48FE-7555-C74DBD95BB4F}"/>
              </a:ext>
            </a:extLst>
          </p:cNvPr>
          <p:cNvSpPr/>
          <p:nvPr/>
        </p:nvSpPr>
        <p:spPr>
          <a:xfrm>
            <a:off x="176285" y="2136378"/>
            <a:ext cx="4357616" cy="2842022"/>
          </a:xfrm>
          <a:prstGeom prst="roundRect">
            <a:avLst/>
          </a:prstGeom>
          <a:noFill/>
        </p:spPr>
        <p:style>
          <a:lnRef idx="3">
            <a:schemeClr val="lt1"/>
          </a:lnRef>
          <a:fillRef idx="1">
            <a:schemeClr val="accent2"/>
          </a:fillRef>
          <a:effectRef idx="1">
            <a:schemeClr val="accent2"/>
          </a:effectRef>
          <a:fontRef idx="minor">
            <a:schemeClr val="lt1"/>
          </a:fontRef>
        </p:style>
        <p:txBody>
          <a:bodyPr rtlCol="0" anchor="ctr"/>
          <a:lstStyle/>
          <a:p>
            <a:pPr algn="ctr"/>
            <a:r>
              <a:rPr lang="en-GB" sz="1900" i="0" u="none" strike="noStrike" dirty="0">
                <a:solidFill>
                  <a:schemeClr val="tx1"/>
                </a:solidFill>
                <a:effectLst/>
              </a:rPr>
              <a:t>The code was still difficult to reuse.</a:t>
            </a:r>
            <a:endParaRPr lang="en-GB" sz="1900" dirty="0">
              <a:solidFill>
                <a:schemeClr val="tx1"/>
              </a:solidFill>
            </a:endParaRPr>
          </a:p>
          <a:p>
            <a:r>
              <a:rPr lang="en-GB" sz="1900" b="1" dirty="0">
                <a:solidFill>
                  <a:schemeClr val="tx1"/>
                </a:solidFill>
              </a:rPr>
              <a:t>Scenario:</a:t>
            </a:r>
            <a:r>
              <a:rPr lang="en-GB" sz="1900" dirty="0">
                <a:solidFill>
                  <a:schemeClr val="tx1"/>
                </a:solidFill>
              </a:rPr>
              <a:t> In the case of buying more than one coffee, calling the function that many times (in a loop) would contact the bank that many times and that many processing charges. </a:t>
            </a:r>
          </a:p>
        </p:txBody>
      </p:sp>
      <p:pic>
        <p:nvPicPr>
          <p:cNvPr id="8" name="Content Placeholder 7" descr="Diagram&#10;&#10;Description automatically generated">
            <a:extLst>
              <a:ext uri="{FF2B5EF4-FFF2-40B4-BE49-F238E27FC236}">
                <a16:creationId xmlns:a16="http://schemas.microsoft.com/office/drawing/2014/main" id="{683E76B3-8749-155C-A5DC-56A2061AF0CD}"/>
              </a:ext>
            </a:extLst>
          </p:cNvPr>
          <p:cNvPicPr>
            <a:picLocks noGrp="1" noChangeAspect="1"/>
          </p:cNvPicPr>
          <p:nvPr>
            <p:ph idx="1"/>
          </p:nvPr>
        </p:nvPicPr>
        <p:blipFill>
          <a:blip r:embed="rId3"/>
          <a:stretch>
            <a:fillRect/>
          </a:stretch>
        </p:blipFill>
        <p:spPr>
          <a:xfrm>
            <a:off x="4813300" y="1645982"/>
            <a:ext cx="7048500" cy="4962318"/>
          </a:xfrm>
        </p:spPr>
      </p:pic>
      <p:pic>
        <p:nvPicPr>
          <p:cNvPr id="11" name="Picture 10" descr="A picture containing text, clipart&#10;&#10;Description automatically generated">
            <a:extLst>
              <a:ext uri="{FF2B5EF4-FFF2-40B4-BE49-F238E27FC236}">
                <a16:creationId xmlns:a16="http://schemas.microsoft.com/office/drawing/2014/main" id="{7C430BC1-C3D3-AF11-4F62-61F37AF429DB}"/>
              </a:ext>
            </a:extLst>
          </p:cNvPr>
          <p:cNvPicPr>
            <a:picLocks noChangeAspect="1"/>
          </p:cNvPicPr>
          <p:nvPr/>
        </p:nvPicPr>
        <p:blipFill>
          <a:blip r:embed="rId4"/>
          <a:stretch>
            <a:fillRect/>
          </a:stretch>
        </p:blipFill>
        <p:spPr>
          <a:xfrm>
            <a:off x="0" y="6057900"/>
            <a:ext cx="1905000" cy="800100"/>
          </a:xfrm>
          <a:prstGeom prst="rect">
            <a:avLst/>
          </a:prstGeom>
        </p:spPr>
      </p:pic>
    </p:spTree>
    <p:extLst>
      <p:ext uri="{BB962C8B-B14F-4D97-AF65-F5344CB8AC3E}">
        <p14:creationId xmlns:p14="http://schemas.microsoft.com/office/powerpoint/2010/main" val="2708638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A1F4410C-6D29-B4AC-808C-36C0C6F53AE4}"/>
              </a:ext>
            </a:extLst>
          </p:cNvPr>
          <p:cNvPicPr>
            <a:picLocks noGrp="1" noChangeAspect="1"/>
          </p:cNvPicPr>
          <p:nvPr>
            <p:ph idx="1"/>
          </p:nvPr>
        </p:nvPicPr>
        <p:blipFill>
          <a:blip r:embed="rId3"/>
          <a:stretch>
            <a:fillRect/>
          </a:stretch>
        </p:blipFill>
        <p:spPr>
          <a:xfrm>
            <a:off x="0" y="910456"/>
            <a:ext cx="7772400" cy="2295475"/>
          </a:xfrm>
        </p:spPr>
      </p:pic>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0" y="-3943"/>
            <a:ext cx="10515600" cy="1325563"/>
          </a:xfrm>
        </p:spPr>
        <p:txBody>
          <a:bodyPr/>
          <a:lstStyle/>
          <a:p>
            <a:r>
              <a:rPr lang="en-FI" sz="3600" dirty="0"/>
              <a:t>A Program with Side Effects</a:t>
            </a:r>
            <a:br>
              <a:rPr lang="en-FI" dirty="0"/>
            </a:br>
            <a:r>
              <a:rPr lang="en-FI" i="1" dirty="0"/>
              <a:t>removing side effects</a:t>
            </a:r>
          </a:p>
        </p:txBody>
      </p:sp>
      <p:pic>
        <p:nvPicPr>
          <p:cNvPr id="13" name="Picture 12" descr="Text&#10;&#10;Description automatically generated">
            <a:extLst>
              <a:ext uri="{FF2B5EF4-FFF2-40B4-BE49-F238E27FC236}">
                <a16:creationId xmlns:a16="http://schemas.microsoft.com/office/drawing/2014/main" id="{6521E44F-8C62-9677-40CA-B6EB138F9218}"/>
              </a:ext>
            </a:extLst>
          </p:cNvPr>
          <p:cNvPicPr>
            <a:picLocks noChangeAspect="1"/>
          </p:cNvPicPr>
          <p:nvPr/>
        </p:nvPicPr>
        <p:blipFill>
          <a:blip r:embed="rId4"/>
          <a:stretch>
            <a:fillRect/>
          </a:stretch>
        </p:blipFill>
        <p:spPr>
          <a:xfrm>
            <a:off x="4673600" y="2794768"/>
            <a:ext cx="7296151" cy="3964361"/>
          </a:xfrm>
          <a:prstGeom prst="rect">
            <a:avLst/>
          </a:prstGeom>
        </p:spPr>
      </p:pic>
      <p:sp>
        <p:nvSpPr>
          <p:cNvPr id="14" name="TextBox 13">
            <a:extLst>
              <a:ext uri="{FF2B5EF4-FFF2-40B4-BE49-F238E27FC236}">
                <a16:creationId xmlns:a16="http://schemas.microsoft.com/office/drawing/2014/main" id="{AC64A900-BEFD-7ADD-CC07-5AB75D7CB0B6}"/>
              </a:ext>
            </a:extLst>
          </p:cNvPr>
          <p:cNvSpPr txBox="1"/>
          <p:nvPr/>
        </p:nvSpPr>
        <p:spPr>
          <a:xfrm>
            <a:off x="76200" y="3429000"/>
            <a:ext cx="5524500" cy="2723823"/>
          </a:xfrm>
          <a:prstGeom prst="rect">
            <a:avLst/>
          </a:prstGeom>
          <a:noFill/>
          <a:ln>
            <a:solidFill>
              <a:srgbClr val="0070C0"/>
            </a:solidFill>
          </a:ln>
        </p:spPr>
        <p:txBody>
          <a:bodyPr wrap="square" rtlCol="0">
            <a:spAutoFit/>
          </a:bodyPr>
          <a:lstStyle/>
          <a:p>
            <a:br>
              <a:rPr lang="en-GB" sz="1900" dirty="0"/>
            </a:br>
            <a:r>
              <a:rPr lang="en-GB" sz="1900" b="1" dirty="0">
                <a:effectLst/>
              </a:rPr>
              <a:t>case</a:t>
            </a:r>
            <a:r>
              <a:rPr lang="en-GB" sz="1900" dirty="0"/>
              <a:t> </a:t>
            </a:r>
            <a:r>
              <a:rPr lang="en-GB" sz="1900" b="1" dirty="0">
                <a:effectLst/>
              </a:rPr>
              <a:t>class</a:t>
            </a:r>
            <a:r>
              <a:rPr lang="en-GB" sz="1900" dirty="0">
                <a:effectLst/>
              </a:rPr>
              <a:t> </a:t>
            </a:r>
            <a:r>
              <a:rPr lang="en-GB" sz="1900" b="1" dirty="0">
                <a:solidFill>
                  <a:srgbClr val="880000"/>
                </a:solidFill>
                <a:effectLst/>
              </a:rPr>
              <a:t>Charge</a:t>
            </a:r>
            <a:r>
              <a:rPr lang="en-GB" sz="1900" dirty="0">
                <a:effectLst/>
              </a:rPr>
              <a:t>(</a:t>
            </a:r>
            <a:r>
              <a:rPr lang="en-GB" sz="1900" b="1" dirty="0">
                <a:solidFill>
                  <a:srgbClr val="880000"/>
                </a:solidFill>
                <a:effectLst/>
              </a:rPr>
              <a:t>cc</a:t>
            </a:r>
            <a:r>
              <a:rPr lang="en-GB" sz="1900" dirty="0">
                <a:effectLst/>
              </a:rPr>
              <a:t>: </a:t>
            </a:r>
            <a:r>
              <a:rPr lang="en-GB" sz="1900" b="1" dirty="0" err="1">
                <a:solidFill>
                  <a:srgbClr val="880000"/>
                </a:solidFill>
                <a:effectLst/>
              </a:rPr>
              <a:t>CreditCard</a:t>
            </a:r>
            <a:r>
              <a:rPr lang="en-GB" sz="1900" dirty="0">
                <a:effectLst/>
              </a:rPr>
              <a:t>, </a:t>
            </a:r>
            <a:r>
              <a:rPr lang="en-GB" sz="1900" b="1" dirty="0">
                <a:solidFill>
                  <a:srgbClr val="880000"/>
                </a:solidFill>
                <a:effectLst/>
              </a:rPr>
              <a:t>amount</a:t>
            </a:r>
            <a:r>
              <a:rPr lang="en-GB" sz="1900" dirty="0">
                <a:effectLst/>
              </a:rPr>
              <a:t>: </a:t>
            </a:r>
            <a:r>
              <a:rPr lang="en-GB" sz="1900" b="1" dirty="0">
                <a:solidFill>
                  <a:srgbClr val="880000"/>
                </a:solidFill>
                <a:effectLst/>
              </a:rPr>
              <a:t>Double</a:t>
            </a:r>
            <a:r>
              <a:rPr lang="en-GB" sz="1900" dirty="0">
                <a:effectLst/>
              </a:rPr>
              <a:t>) { 	</a:t>
            </a:r>
            <a:r>
              <a:rPr lang="en-GB" sz="1900" b="1" dirty="0">
                <a:effectLst/>
              </a:rPr>
              <a:t>def</a:t>
            </a:r>
            <a:r>
              <a:rPr lang="en-GB" sz="1900" dirty="0">
                <a:effectLst/>
              </a:rPr>
              <a:t> </a:t>
            </a:r>
            <a:r>
              <a:rPr lang="en-GB" sz="1900" b="1" dirty="0">
                <a:solidFill>
                  <a:srgbClr val="880000"/>
                </a:solidFill>
                <a:effectLst/>
              </a:rPr>
              <a:t>combine</a:t>
            </a:r>
            <a:r>
              <a:rPr lang="en-GB" sz="1900" dirty="0">
                <a:effectLst/>
              </a:rPr>
              <a:t>(</a:t>
            </a:r>
            <a:r>
              <a:rPr lang="en-GB" sz="1900" dirty="0">
                <a:solidFill>
                  <a:srgbClr val="BC6060"/>
                </a:solidFill>
                <a:effectLst/>
              </a:rPr>
              <a:t>other:</a:t>
            </a:r>
            <a:r>
              <a:rPr lang="en-GB" sz="1900" dirty="0">
                <a:effectLst/>
              </a:rPr>
              <a:t> Charge)</a:t>
            </a:r>
            <a:r>
              <a:rPr lang="en-GB" sz="1900" dirty="0"/>
              <a:t>: Charge = </a:t>
            </a:r>
          </a:p>
          <a:p>
            <a:r>
              <a:rPr lang="en-GB" sz="1900" b="1" dirty="0">
                <a:effectLst/>
              </a:rPr>
              <a:t>	if</a:t>
            </a:r>
            <a:r>
              <a:rPr lang="en-GB" sz="1900" dirty="0"/>
              <a:t> (cc == </a:t>
            </a:r>
            <a:r>
              <a:rPr lang="en-GB" sz="1900" dirty="0" err="1"/>
              <a:t>other.cc</a:t>
            </a:r>
            <a:r>
              <a:rPr lang="en-GB" sz="1900" dirty="0"/>
              <a:t>) </a:t>
            </a:r>
          </a:p>
          <a:p>
            <a:r>
              <a:rPr lang="en-GB" sz="1900" dirty="0"/>
              <a:t>	Charge(cc, amount + </a:t>
            </a:r>
            <a:r>
              <a:rPr lang="en-GB" sz="1900" dirty="0" err="1"/>
              <a:t>other.amount</a:t>
            </a:r>
            <a:r>
              <a:rPr lang="en-GB" sz="1900" dirty="0"/>
              <a:t>) </a:t>
            </a:r>
          </a:p>
          <a:p>
            <a:r>
              <a:rPr lang="en-GB" sz="1900" b="1" dirty="0">
                <a:effectLst/>
              </a:rPr>
              <a:t>	else</a:t>
            </a:r>
            <a:r>
              <a:rPr lang="en-GB" sz="1900" dirty="0"/>
              <a:t> </a:t>
            </a:r>
          </a:p>
          <a:p>
            <a:r>
              <a:rPr lang="en-GB" sz="1900" dirty="0"/>
              <a:t>	throw new Exception(</a:t>
            </a:r>
            <a:r>
              <a:rPr lang="en-GB" sz="1900" dirty="0">
                <a:solidFill>
                  <a:srgbClr val="880000"/>
                </a:solidFill>
                <a:effectLst/>
              </a:rPr>
              <a:t>"Can't combine 	charges to different cards"</a:t>
            </a:r>
            <a:r>
              <a:rPr lang="en-GB" sz="1900" dirty="0"/>
              <a:t>) </a:t>
            </a:r>
          </a:p>
          <a:p>
            <a:r>
              <a:rPr lang="en-GB" sz="1900" dirty="0"/>
              <a:t>}</a:t>
            </a:r>
            <a:endParaRPr lang="en-FI" sz="1900" dirty="0"/>
          </a:p>
        </p:txBody>
      </p:sp>
      <p:pic>
        <p:nvPicPr>
          <p:cNvPr id="15" name="Picture 14" descr="A picture containing text, clipart&#10;&#10;Description automatically generated">
            <a:extLst>
              <a:ext uri="{FF2B5EF4-FFF2-40B4-BE49-F238E27FC236}">
                <a16:creationId xmlns:a16="http://schemas.microsoft.com/office/drawing/2014/main" id="{78880966-1499-4F26-E404-26B104C97C81}"/>
              </a:ext>
            </a:extLst>
          </p:cNvPr>
          <p:cNvPicPr>
            <a:picLocks noChangeAspect="1"/>
          </p:cNvPicPr>
          <p:nvPr/>
        </p:nvPicPr>
        <p:blipFill>
          <a:blip r:embed="rId5"/>
          <a:stretch>
            <a:fillRect/>
          </a:stretch>
        </p:blipFill>
        <p:spPr>
          <a:xfrm>
            <a:off x="222249" y="6069946"/>
            <a:ext cx="1905000" cy="800100"/>
          </a:xfrm>
          <a:prstGeom prst="rect">
            <a:avLst/>
          </a:prstGeom>
        </p:spPr>
      </p:pic>
    </p:spTree>
    <p:extLst>
      <p:ext uri="{BB962C8B-B14F-4D97-AF65-F5344CB8AC3E}">
        <p14:creationId xmlns:p14="http://schemas.microsoft.com/office/powerpoint/2010/main" val="1219322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C337-FC0A-D87F-39AE-872D27B23DBA}"/>
              </a:ext>
            </a:extLst>
          </p:cNvPr>
          <p:cNvSpPr>
            <a:spLocks noGrp="1"/>
          </p:cNvSpPr>
          <p:nvPr>
            <p:ph type="title"/>
          </p:nvPr>
        </p:nvSpPr>
        <p:spPr>
          <a:xfrm>
            <a:off x="0" y="-3943"/>
            <a:ext cx="10515600" cy="1325563"/>
          </a:xfrm>
        </p:spPr>
        <p:txBody>
          <a:bodyPr/>
          <a:lstStyle/>
          <a:p>
            <a:r>
              <a:rPr lang="en-FI" sz="3600" dirty="0"/>
              <a:t>A Program with Side Effects</a:t>
            </a:r>
            <a:br>
              <a:rPr lang="en-FI" dirty="0"/>
            </a:br>
            <a:endParaRPr lang="en-FI" i="1" dirty="0"/>
          </a:p>
        </p:txBody>
      </p:sp>
      <p:pic>
        <p:nvPicPr>
          <p:cNvPr id="4" name="Picture 3" descr="Text, letter&#10;&#10;Description automatically generated">
            <a:extLst>
              <a:ext uri="{FF2B5EF4-FFF2-40B4-BE49-F238E27FC236}">
                <a16:creationId xmlns:a16="http://schemas.microsoft.com/office/drawing/2014/main" id="{EEDB3E18-B556-C2D8-BAD1-6B6480A3E0D4}"/>
              </a:ext>
            </a:extLst>
          </p:cNvPr>
          <p:cNvPicPr>
            <a:picLocks noChangeAspect="1"/>
          </p:cNvPicPr>
          <p:nvPr/>
        </p:nvPicPr>
        <p:blipFill>
          <a:blip r:embed="rId3"/>
          <a:stretch>
            <a:fillRect/>
          </a:stretch>
        </p:blipFill>
        <p:spPr>
          <a:xfrm>
            <a:off x="940990" y="1321620"/>
            <a:ext cx="10310019" cy="463468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1FFA09CB-9D4C-6AE6-4458-53941AFDD7B9}"/>
              </a:ext>
            </a:extLst>
          </p:cNvPr>
          <p:cNvPicPr>
            <a:picLocks noChangeAspect="1"/>
          </p:cNvPicPr>
          <p:nvPr/>
        </p:nvPicPr>
        <p:blipFill>
          <a:blip r:embed="rId4"/>
          <a:stretch>
            <a:fillRect/>
          </a:stretch>
        </p:blipFill>
        <p:spPr>
          <a:xfrm>
            <a:off x="10287000" y="6057900"/>
            <a:ext cx="1905000" cy="800100"/>
          </a:xfrm>
          <a:prstGeom prst="rect">
            <a:avLst/>
          </a:prstGeom>
        </p:spPr>
      </p:pic>
    </p:spTree>
    <p:extLst>
      <p:ext uri="{BB962C8B-B14F-4D97-AF65-F5344CB8AC3E}">
        <p14:creationId xmlns:p14="http://schemas.microsoft.com/office/powerpoint/2010/main" val="562033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4655</TotalTime>
  <Words>2127</Words>
  <Application>Microsoft Macintosh PowerPoint</Application>
  <PresentationFormat>Widescreen</PresentationFormat>
  <Paragraphs>173</Paragraphs>
  <Slides>22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Arial</vt:lpstr>
      <vt:lpstr>Calibri</vt:lpstr>
      <vt:lpstr>Calibri Light</vt:lpstr>
      <vt:lpstr>Consolas</vt:lpstr>
      <vt:lpstr>Lato</vt:lpstr>
      <vt:lpstr>Merriweather</vt:lpstr>
      <vt:lpstr>Times New Roman</vt:lpstr>
      <vt:lpstr>Office Theme</vt:lpstr>
      <vt:lpstr>Lecture 1 Introduction to  Functional Programming &amp; Scala</vt:lpstr>
      <vt:lpstr>Functional Programming</vt:lpstr>
      <vt:lpstr>Functional Programming</vt:lpstr>
      <vt:lpstr>Functional Programming</vt:lpstr>
      <vt:lpstr>A Program with Side Effects</vt:lpstr>
      <vt:lpstr>A Program with Side Effects making it more testable</vt:lpstr>
      <vt:lpstr>A Program with Side Effects reusability</vt:lpstr>
      <vt:lpstr>A Program with Side Effects removing side effects</vt:lpstr>
      <vt:lpstr>A Program with Side Effects </vt:lpstr>
      <vt:lpstr>Functional Programming</vt:lpstr>
      <vt:lpstr>A Pure Function is easier to reason about</vt:lpstr>
      <vt:lpstr>Referential Transparency pure functions</vt:lpstr>
      <vt:lpstr>Referential Transparency purity and substitution model</vt:lpstr>
      <vt:lpstr>Referential Transparency purity and substitution model</vt:lpstr>
      <vt:lpstr>Referential Transparency purity and substitution model</vt:lpstr>
      <vt:lpstr>Referential Transparency not RT example</vt:lpstr>
      <vt:lpstr>PowerPoint Presentation</vt:lpstr>
      <vt:lpstr>Mentimeter</vt:lpstr>
      <vt:lpstr>Scala</vt:lpstr>
      <vt:lpstr>Scala</vt:lpstr>
      <vt:lpstr>Scala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 Introduction to Databases</dc:title>
  <dc:creator>Iflaah Salman</dc:creator>
  <cp:lastModifiedBy>Iflaah Salman</cp:lastModifiedBy>
  <cp:revision>489</cp:revision>
  <dcterms:created xsi:type="dcterms:W3CDTF">2023-01-13T09:53:44Z</dcterms:created>
  <dcterms:modified xsi:type="dcterms:W3CDTF">2023-03-14T04:55:39Z</dcterms:modified>
</cp:coreProperties>
</file>